
<file path=[Content_Types].xml><?xml version="1.0" encoding="utf-8"?>
<Types xmlns="http://schemas.openxmlformats.org/package/2006/content-types">
  <Default Extension="png" ContentType="image/png"/>
  <Default Extension="jfif" ContentType="image/jpe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6"/>
  </p:notesMasterIdLst>
  <p:handoutMasterIdLst>
    <p:handoutMasterId r:id="rId87"/>
  </p:handoutMasterIdLst>
  <p:sldIdLst>
    <p:sldId id="324" r:id="rId2"/>
    <p:sldId id="288" r:id="rId3"/>
    <p:sldId id="392" r:id="rId4"/>
    <p:sldId id="422" r:id="rId5"/>
    <p:sldId id="423" r:id="rId6"/>
    <p:sldId id="424" r:id="rId7"/>
    <p:sldId id="426" r:id="rId8"/>
    <p:sldId id="425" r:id="rId9"/>
    <p:sldId id="427" r:id="rId10"/>
    <p:sldId id="428" r:id="rId11"/>
    <p:sldId id="431" r:id="rId12"/>
    <p:sldId id="430" r:id="rId13"/>
    <p:sldId id="432" r:id="rId14"/>
    <p:sldId id="433" r:id="rId15"/>
    <p:sldId id="434" r:id="rId16"/>
    <p:sldId id="440" r:id="rId17"/>
    <p:sldId id="435" r:id="rId18"/>
    <p:sldId id="436" r:id="rId19"/>
    <p:sldId id="437" r:id="rId20"/>
    <p:sldId id="438" r:id="rId21"/>
    <p:sldId id="439" r:id="rId22"/>
    <p:sldId id="441" r:id="rId23"/>
    <p:sldId id="496" r:id="rId24"/>
    <p:sldId id="497" r:id="rId25"/>
    <p:sldId id="498" r:id="rId26"/>
    <p:sldId id="442" r:id="rId27"/>
    <p:sldId id="453" r:id="rId28"/>
    <p:sldId id="443" r:id="rId29"/>
    <p:sldId id="445" r:id="rId30"/>
    <p:sldId id="446" r:id="rId31"/>
    <p:sldId id="447" r:id="rId32"/>
    <p:sldId id="448" r:id="rId33"/>
    <p:sldId id="449" r:id="rId34"/>
    <p:sldId id="450" r:id="rId35"/>
    <p:sldId id="451" r:id="rId36"/>
    <p:sldId id="452" r:id="rId37"/>
    <p:sldId id="444" r:id="rId38"/>
    <p:sldId id="495" r:id="rId39"/>
    <p:sldId id="454" r:id="rId40"/>
    <p:sldId id="457" r:id="rId41"/>
    <p:sldId id="458" r:id="rId42"/>
    <p:sldId id="459" r:id="rId43"/>
    <p:sldId id="460" r:id="rId44"/>
    <p:sldId id="461" r:id="rId45"/>
    <p:sldId id="462" r:id="rId46"/>
    <p:sldId id="463" r:id="rId47"/>
    <p:sldId id="464" r:id="rId48"/>
    <p:sldId id="465" r:id="rId49"/>
    <p:sldId id="466" r:id="rId50"/>
    <p:sldId id="501" r:id="rId51"/>
    <p:sldId id="502" r:id="rId52"/>
    <p:sldId id="455" r:id="rId53"/>
    <p:sldId id="467" r:id="rId54"/>
    <p:sldId id="471" r:id="rId55"/>
    <p:sldId id="472" r:id="rId56"/>
    <p:sldId id="473" r:id="rId57"/>
    <p:sldId id="474" r:id="rId58"/>
    <p:sldId id="476" r:id="rId59"/>
    <p:sldId id="477" r:id="rId60"/>
    <p:sldId id="478" r:id="rId61"/>
    <p:sldId id="479" r:id="rId62"/>
    <p:sldId id="480" r:id="rId63"/>
    <p:sldId id="485" r:id="rId64"/>
    <p:sldId id="509" r:id="rId65"/>
    <p:sldId id="490" r:id="rId66"/>
    <p:sldId id="491" r:id="rId67"/>
    <p:sldId id="492" r:id="rId68"/>
    <p:sldId id="493" r:id="rId69"/>
    <p:sldId id="494" r:id="rId70"/>
    <p:sldId id="504" r:id="rId71"/>
    <p:sldId id="505" r:id="rId72"/>
    <p:sldId id="506" r:id="rId73"/>
    <p:sldId id="507" r:id="rId74"/>
    <p:sldId id="456" r:id="rId75"/>
    <p:sldId id="481" r:id="rId76"/>
    <p:sldId id="482" r:id="rId77"/>
    <p:sldId id="483" r:id="rId78"/>
    <p:sldId id="484" r:id="rId79"/>
    <p:sldId id="486" r:id="rId80"/>
    <p:sldId id="487" r:id="rId81"/>
    <p:sldId id="488" r:id="rId82"/>
    <p:sldId id="489" r:id="rId83"/>
    <p:sldId id="500" r:id="rId84"/>
    <p:sldId id="421" r:id="rId85"/>
  </p:sldIdLst>
  <p:sldSz cx="12192000" cy="6858000"/>
  <p:notesSz cx="6858000" cy="9144000"/>
  <p:embeddedFontLst>
    <p:embeddedFont>
      <p:font typeface="Calibri" panose="020F0502020204030204" pitchFamily="34" charset="0"/>
      <p:regular r:id="rId88"/>
      <p:bold r:id="rId89"/>
      <p:italic r:id="rId90"/>
      <p:boldItalic r:id="rId91"/>
    </p:embeddedFont>
    <p:embeddedFont>
      <p:font typeface="Open Sans Semibold" pitchFamily="2" charset="0"/>
      <p:bold r:id="rId92"/>
      <p:boldItalic r:id="rId93"/>
    </p:embeddedFont>
    <p:embeddedFont>
      <p:font typeface="Consolas" panose="020B0609020204030204" pitchFamily="49" charset="0"/>
      <p:regular r:id="rId94"/>
      <p:bold r:id="rId95"/>
      <p:italic r:id="rId96"/>
      <p:boldItalic r:id="rId97"/>
    </p:embeddedFont>
    <p:embeddedFont>
      <p:font typeface="Open Sans" pitchFamily="2" charset="0"/>
      <p:regular r:id="rId98"/>
      <p:bold r:id="rId99"/>
      <p:italic r:id="rId100"/>
      <p:boldItalic r:id="rId101"/>
    </p:embeddedFont>
    <p:embeddedFont>
      <p:font typeface="Roboto Condensed" panose="02000000000000000000" pitchFamily="2" charset="0"/>
      <p:regular r:id="rId102"/>
      <p:bold r:id="rId103"/>
      <p:italic r:id="rId104"/>
      <p:boldItalic r:id="rId105"/>
    </p:embeddedFont>
    <p:embeddedFont>
      <p:font typeface="Wingdings 3" panose="05040102010807070707" pitchFamily="18" charset="2"/>
      <p:regular r:id="rId106"/>
    </p:embeddedFont>
    <p:embeddedFont>
      <p:font typeface="Segoe UI Black" panose="020B0A02040204020203" pitchFamily="34" charset="0"/>
      <p:bold r:id="rId107"/>
      <p:boldItalic r:id="rId108"/>
    </p:embeddedFont>
    <p:embeddedFont>
      <p:font typeface="Roboto Condensed Light" panose="02000000000000000000" pitchFamily="2" charset="0"/>
      <p:regular r:id="rId109"/>
      <p:italic r:id="rId110"/>
    </p:embeddedFont>
    <p:embeddedFont>
      <p:font typeface="Cambria Math" panose="02040503050406030204" pitchFamily="18" charset="0"/>
      <p:regular r:id="rId111"/>
    </p:embeddedFont>
    <p:embeddedFont>
      <p:font typeface="Shruti" panose="020B0604020202020204" charset="0"/>
      <p:regular r:id="rId112"/>
      <p:bold r:id="rId113"/>
    </p:embeddedFont>
    <p:embeddedFont>
      <p:font typeface="Wingdings 2" panose="05020102010507070707" pitchFamily="18" charset="2"/>
      <p:regular r:id="rId1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Ci/1JDzjkBzBH2uhdpTNoQ==" hashData="vgBQpaLcM1KOuKD2mNc0zy8E0MW4l5fhUAJu+6Df6WKkwRkXh2u2sT99M8+rILB01qejWtg8y9oSLt8tWN/Ogg=="/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1457"/>
    <a:srgbClr val="B84742"/>
    <a:srgbClr val="F19D19"/>
    <a:srgbClr val="F9C5D7"/>
    <a:srgbClr val="424242"/>
    <a:srgbClr val="F6E7E6"/>
    <a:srgbClr val="F48CAF"/>
    <a:srgbClr val="B5E61D"/>
    <a:srgbClr val="8BC145"/>
    <a:srgbClr val="00BB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50" autoAdjust="0"/>
    <p:restoredTop sz="94660"/>
  </p:normalViewPr>
  <p:slideViewPr>
    <p:cSldViewPr snapToGrid="0">
      <p:cViewPr varScale="1">
        <p:scale>
          <a:sx n="76" d="100"/>
          <a:sy n="76" d="100"/>
        </p:scale>
        <p:origin x="144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2.fntdata"/><Relationship Id="rId112" Type="http://schemas.openxmlformats.org/officeDocument/2006/relationships/font" Target="fonts/font25.fntdata"/><Relationship Id="rId16" Type="http://schemas.openxmlformats.org/officeDocument/2006/relationships/slide" Target="slides/slide15.xml"/><Relationship Id="rId107" Type="http://schemas.openxmlformats.org/officeDocument/2006/relationships/font" Target="fonts/font20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5.fntdata"/><Relationship Id="rId5" Type="http://schemas.openxmlformats.org/officeDocument/2006/relationships/slide" Target="slides/slide4.xml"/><Relationship Id="rId90" Type="http://schemas.openxmlformats.org/officeDocument/2006/relationships/font" Target="fonts/font3.fntdata"/><Relationship Id="rId95" Type="http://schemas.openxmlformats.org/officeDocument/2006/relationships/font" Target="fonts/font8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26.fntdata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6.fntdata"/><Relationship Id="rId108" Type="http://schemas.openxmlformats.org/officeDocument/2006/relationships/font" Target="fonts/font21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font" Target="fonts/font4.fntdata"/><Relationship Id="rId96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2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94" Type="http://schemas.openxmlformats.org/officeDocument/2006/relationships/font" Target="fonts/font7.fntdata"/><Relationship Id="rId99" Type="http://schemas.openxmlformats.org/officeDocument/2006/relationships/font" Target="fonts/font12.fntdata"/><Relationship Id="rId10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22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0.fntdata"/><Relationship Id="rId104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handoutMaster" Target="handoutMasters/handoutMaster1.xml"/><Relationship Id="rId110" Type="http://schemas.openxmlformats.org/officeDocument/2006/relationships/font" Target="fonts/font23.fntdata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3.fntdata"/><Relationship Id="rId105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6.fntdata"/><Relationship Id="rId98" Type="http://schemas.openxmlformats.org/officeDocument/2006/relationships/font" Target="fonts/font1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font" Target="fonts/font1.fntdata"/><Relationship Id="rId111" Type="http://schemas.openxmlformats.org/officeDocument/2006/relationships/font" Target="fonts/font24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19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921DC-3109-4569-9FE5-3F5BA0747F75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E4867-9854-45D8-A58B-AED9F0BB4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69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13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21B45-1703-4330-B544-825BD8F37AF2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113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Rupesh G. Vaishnav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599" y="6604000"/>
            <a:ext cx="4270513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#2101CS401 (DAA)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Unit 4– Dynamic</a:t>
            </a:r>
            <a:r>
              <a:rPr lang="en-US" baseline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Programming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/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solidFill>
            <a:srgbClr val="DFDFDF">
              <a:alpha val="49804"/>
            </a:srgbClr>
          </a:solidFill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DFDFDF">
              <a:alpha val="49804"/>
            </a:srgbClr>
          </a:solidFill>
          <a:ln>
            <a:noFill/>
          </a:ln>
        </p:spPr>
        <p:txBody>
          <a:bodyPr vert="horz" lIns="216000" tIns="108000" rIns="216000" bIns="108000" rtlCol="0" anchor="ctr">
            <a:normAutofit/>
          </a:bodyPr>
          <a:lstStyle>
            <a:lvl1pPr>
              <a:defRPr lang="en-US" sz="3400" b="1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 userDrawn="1"/>
        </p:nvGrpSpPr>
        <p:grpSpPr>
          <a:xfrm>
            <a:off x="10511124" y="773255"/>
            <a:ext cx="1596452" cy="598095"/>
            <a:chOff x="8219061" y="-663575"/>
            <a:chExt cx="1596452" cy="59809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061" y="-663575"/>
              <a:ext cx="1560315" cy="587453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8219061" y="-652934"/>
              <a:ext cx="1596452" cy="587454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5918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800" b="1" dirty="0" smtClean="0"/>
              <a:t>Design and Analysis of Algorithm (DAA)</a:t>
            </a:r>
          </a:p>
          <a:p>
            <a:r>
              <a:rPr lang="en-US" sz="1800" dirty="0" smtClean="0"/>
              <a:t>#2101CS401</a:t>
            </a:r>
            <a:endParaRPr lang="en-US" sz="1800" dirty="0"/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565204" y="2657799"/>
            <a:ext cx="2103120" cy="208668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434" y="134346"/>
            <a:ext cx="2728975" cy="102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106364"/>
            <a:ext cx="11684000" cy="808037"/>
          </a:xfrm>
        </p:spPr>
        <p:txBody>
          <a:bodyPr/>
          <a:lstStyle>
            <a:lvl1pPr algn="l">
              <a:defRPr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990600"/>
            <a:ext cx="11684000" cy="5334000"/>
          </a:xfrm>
        </p:spPr>
        <p:txBody>
          <a:bodyPr>
            <a:normAutofit/>
          </a:bodyPr>
          <a:lstStyle>
            <a:lvl1pPr marL="342900" indent="-342900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§"/>
              <a:defRPr sz="24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22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200150" indent="-285750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Wingdings" panose="05000000000000000000" pitchFamily="2" charset="2"/>
              <a:buChar char="q"/>
              <a:defRPr sz="20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defRPr sz="16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defRPr sz="16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ktangel 11"/>
          <p:cNvSpPr/>
          <p:nvPr userDrawn="1"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 algn="ctr">
              <a:defRPr/>
            </a:pPr>
            <a:r>
              <a:rPr lang="en-US" sz="180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Basics of Algorithms and Mathematics</a:t>
            </a:r>
            <a:r>
              <a:rPr lang="da-DK" sz="180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    </a:t>
            </a:r>
            <a:fld id="{0DFAFC65-7612-4714-8C31-D331BBD2B88A}" type="slidenum">
              <a:rPr lang="da-DK" sz="180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pPr indent="-342900" algn="ctr">
                <a:defRPr/>
              </a:pPr>
              <a:t>‹#›</a:t>
            </a:fld>
            <a:r>
              <a:rPr lang="da-DK" sz="180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          Darshan </a:t>
            </a:r>
            <a:r>
              <a:rPr lang="da-DK" sz="18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Institute of Engineering &amp; </a:t>
            </a:r>
            <a:r>
              <a:rPr lang="da-DK" sz="180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Technology</a:t>
            </a:r>
            <a:endParaRPr lang="da-DK" sz="1800" noProof="1">
              <a:solidFill>
                <a:srgbClr val="FFFFFF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54000" y="914400"/>
            <a:ext cx="1168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552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139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267" y="5858350"/>
            <a:ext cx="3573889" cy="821995"/>
          </a:xfrm>
          <a:prstGeom prst="rect">
            <a:avLst/>
          </a:prstGeom>
        </p:spPr>
      </p:pic>
      <p:sp>
        <p:nvSpPr>
          <p:cNvPr id="18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36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Rupesh G. Vaishnav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283765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#2101CS401 (DAA)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Unit 4– Dynamic</a:t>
            </a:r>
            <a:r>
              <a:rPr lang="en-US" baseline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Programming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solidFill>
            <a:srgbClr val="F48CAF"/>
          </a:solidFill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DFDFDF">
              <a:alpha val="49804"/>
            </a:srgbClr>
          </a:solidFill>
          <a:ln>
            <a:noFill/>
          </a:ln>
        </p:spPr>
        <p:txBody>
          <a:bodyPr vert="horz" lIns="216000" tIns="108000" rIns="216000" bIns="108000" rtlCol="0" anchor="ctr">
            <a:normAutofit/>
          </a:bodyPr>
          <a:lstStyle>
            <a:lvl1pPr>
              <a:defRPr lang="en-US" sz="3400" b="1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solidFill>
            <a:srgbClr val="DFDFDF">
              <a:alpha val="49804"/>
            </a:srgbClr>
          </a:solidFill>
          <a:ln>
            <a:noFill/>
          </a:ln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 userDrawn="1"/>
        </p:nvGrpSpPr>
        <p:grpSpPr>
          <a:xfrm>
            <a:off x="10511124" y="5919977"/>
            <a:ext cx="1596452" cy="598095"/>
            <a:chOff x="8219061" y="-663575"/>
            <a:chExt cx="1596452" cy="59809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061" y="-663575"/>
              <a:ext cx="1560315" cy="587453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8219061" y="-652934"/>
              <a:ext cx="1596452" cy="587454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Rupesh G. Vaishnav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297018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#2101CS401 (DAA)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Unit 4– Dynamic</a:t>
            </a:r>
            <a:r>
              <a:rPr lang="en-US" baseline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Programming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DFDFDF">
              <a:alpha val="49804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 userDrawn="1"/>
        </p:nvGrpSpPr>
        <p:grpSpPr>
          <a:xfrm>
            <a:off x="98192" y="5919977"/>
            <a:ext cx="1596452" cy="598095"/>
            <a:chOff x="8219061" y="-663575"/>
            <a:chExt cx="1596452" cy="59809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061" y="-663575"/>
              <a:ext cx="1560315" cy="587453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8219061" y="-652934"/>
              <a:ext cx="1596452" cy="587454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0511124" y="6171594"/>
            <a:ext cx="1596452" cy="598095"/>
            <a:chOff x="8219061" y="-663575"/>
            <a:chExt cx="1596452" cy="59809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061" y="-663575"/>
              <a:ext cx="1560315" cy="587453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8219061" y="-652934"/>
              <a:ext cx="1596452" cy="587454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Rupesh G. Vaishnav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599" y="6604000"/>
            <a:ext cx="4383505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#2101CS401 (DAA)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Unit 4– Dynamic</a:t>
            </a:r>
            <a:r>
              <a:rPr lang="en-US" baseline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Programming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 userDrawn="1"/>
        </p:nvGrpSpPr>
        <p:grpSpPr>
          <a:xfrm>
            <a:off x="10511124" y="104329"/>
            <a:ext cx="1596452" cy="598095"/>
            <a:chOff x="8219061" y="-663575"/>
            <a:chExt cx="1596452" cy="59809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061" y="-663575"/>
              <a:ext cx="1560315" cy="587453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8219061" y="-652934"/>
              <a:ext cx="1596452" cy="587454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Rupesh G. Vaishnav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599" y="6604000"/>
            <a:ext cx="4399547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#2101CS401 (DAA)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Unit 4– Dynamic</a:t>
            </a:r>
            <a:r>
              <a:rPr lang="en-US" baseline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Programming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 userDrawn="1"/>
        </p:nvGrpSpPr>
        <p:grpSpPr>
          <a:xfrm>
            <a:off x="10511124" y="5919977"/>
            <a:ext cx="1596452" cy="598095"/>
            <a:chOff x="8219061" y="-663575"/>
            <a:chExt cx="1596452" cy="59809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061" y="-663575"/>
              <a:ext cx="1560315" cy="587453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8219061" y="-652934"/>
              <a:ext cx="1596452" cy="587454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Rupesh G. Vaishnav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599" y="6604000"/>
            <a:ext cx="4335379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#2101CS401 (DAA)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Unit 4– Dynamic</a:t>
            </a:r>
            <a:r>
              <a:rPr lang="en-US" baseline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Programming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 userDrawn="1"/>
        </p:nvGrpSpPr>
        <p:grpSpPr>
          <a:xfrm>
            <a:off x="85918" y="5919977"/>
            <a:ext cx="1596452" cy="598095"/>
            <a:chOff x="8219061" y="-663575"/>
            <a:chExt cx="1596452" cy="59809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061" y="-663575"/>
              <a:ext cx="1560315" cy="587453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8219061" y="-652934"/>
              <a:ext cx="1596452" cy="587454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90" r:id="rId8"/>
    <p:sldLayoutId id="2147483673" r:id="rId9"/>
    <p:sldLayoutId id="2147483691" r:id="rId10"/>
    <p:sldLayoutId id="2147483674" r:id="rId11"/>
    <p:sldLayoutId id="2147483676" r:id="rId12"/>
    <p:sldLayoutId id="2147483677" r:id="rId13"/>
    <p:sldLayoutId id="2147483694" r:id="rId14"/>
    <p:sldLayoutId id="2147483678" r:id="rId15"/>
    <p:sldLayoutId id="2147483679" r:id="rId16"/>
    <p:sldLayoutId id="2147483681" r:id="rId17"/>
    <p:sldLayoutId id="2147483683" r:id="rId18"/>
    <p:sldLayoutId id="2147483682" r:id="rId19"/>
    <p:sldLayoutId id="2147483684" r:id="rId20"/>
    <p:sldLayoutId id="2147483685" r:id="rId21"/>
    <p:sldLayoutId id="2147483686" r:id="rId22"/>
    <p:sldLayoutId id="2147483692" r:id="rId23"/>
    <p:sldLayoutId id="2147483693" r:id="rId24"/>
    <p:sldLayoutId id="2147483695" r:id="rId2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fif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2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9.png"/><Relationship Id="rId5" Type="http://schemas.openxmlformats.org/officeDocument/2006/relationships/image" Target="../media/image76.wmf"/><Relationship Id="rId4" Type="http://schemas.openxmlformats.org/officeDocument/2006/relationships/oleObject" Target="../embeddings/oleObject1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1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00.png"/><Relationship Id="rId4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2.png"/><Relationship Id="rId4" Type="http://schemas.openxmlformats.org/officeDocument/2006/relationships/image" Target="../media/image10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1.png"/><Relationship Id="rId4" Type="http://schemas.openxmlformats.org/officeDocument/2006/relationships/image" Target="../media/image110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920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0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1.png"/><Relationship Id="rId2" Type="http://schemas.openxmlformats.org/officeDocument/2006/relationships/image" Target="../media/image1130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0.png"/><Relationship Id="rId2" Type="http://schemas.openxmlformats.org/officeDocument/2006/relationships/image" Target="../media/image1140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0.png"/><Relationship Id="rId2" Type="http://schemas.openxmlformats.org/officeDocument/2006/relationships/image" Target="../media/image1140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0.png"/><Relationship Id="rId2" Type="http://schemas.openxmlformats.org/officeDocument/2006/relationships/image" Target="../media/image114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0.png"/><Relationship Id="rId2" Type="http://schemas.openxmlformats.org/officeDocument/2006/relationships/image" Target="../media/image1160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7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700F155-879E-4253-A2D1-B37B688D17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3"/>
            <a:ext cx="7035300" cy="3740801"/>
          </a:xfrm>
        </p:spPr>
        <p:txBody>
          <a:bodyPr/>
          <a:lstStyle/>
          <a:p>
            <a:r>
              <a:rPr lang="en-US" sz="5400" b="0" dirty="0"/>
              <a:t>Unit-4</a:t>
            </a:r>
            <a:br>
              <a:rPr lang="en-US" sz="5400" b="0" dirty="0"/>
            </a:br>
            <a:r>
              <a:rPr lang="en-US" sz="5400" b="0" dirty="0"/>
              <a:t>Dynamic </a:t>
            </a:r>
            <a:r>
              <a:rPr lang="en-US" sz="5400" dirty="0" smtClean="0"/>
              <a:t>Programming</a:t>
            </a:r>
            <a:endParaRPr lang="en-US" sz="54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1BCC6A4-CA58-4C8C-86C4-5A5EA7071D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rupesh.vaishnav@darshan.ac.in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3DAF969-5487-4485-9486-76BDA53380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9428037452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882FCE-AB64-406E-AD3E-C406330FA2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Computer Engineering </a:t>
            </a:r>
            <a:r>
              <a:rPr lang="en-US" dirty="0" smtClean="0"/>
              <a:t>Department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06E432F-88D3-43E4-900F-2EEC807E9E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Rupesh G. Vaishnav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4FB63FA-504F-4C2F-94BC-4E75D37EEF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56567" y="13855"/>
            <a:ext cx="4572000" cy="734653"/>
          </a:xfrm>
        </p:spPr>
        <p:txBody>
          <a:bodyPr/>
          <a:lstStyle/>
          <a:p>
            <a:r>
              <a:rPr lang="en-US" sz="2000" b="1" dirty="0"/>
              <a:t>Analysis and Design of Algorithms </a:t>
            </a:r>
            <a:r>
              <a:rPr lang="en-US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(ADA)</a:t>
            </a:r>
          </a:p>
          <a:p>
            <a:r>
              <a:rPr lang="en-US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GTU # 3150703</a:t>
            </a: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9" y="5211251"/>
            <a:ext cx="1353599" cy="1353599"/>
          </a:xfrm>
        </p:spPr>
      </p:pic>
    </p:spTree>
    <p:extLst>
      <p:ext uri="{BB962C8B-B14F-4D97-AF65-F5344CB8AC3E}">
        <p14:creationId xmlns:p14="http://schemas.microsoft.com/office/powerpoint/2010/main" val="153532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Binomial Coefficient 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3214384"/>
              </p:ext>
            </p:extLst>
          </p:nvPr>
        </p:nvGraphicFramePr>
        <p:xfrm>
          <a:off x="2185857" y="829488"/>
          <a:ext cx="7467597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733">
                  <a:extLst>
                    <a:ext uri="{9D8B030D-6E8A-4147-A177-3AD203B41FA5}">
                      <a16:colId xmlns:a16="http://schemas.microsoft.com/office/drawing/2014/main" val="1881567836"/>
                    </a:ext>
                  </a:extLst>
                </a:gridCol>
                <a:gridCol w="829733">
                  <a:extLst>
                    <a:ext uri="{9D8B030D-6E8A-4147-A177-3AD203B41FA5}">
                      <a16:colId xmlns:a16="http://schemas.microsoft.com/office/drawing/2014/main" val="728414176"/>
                    </a:ext>
                  </a:extLst>
                </a:gridCol>
                <a:gridCol w="829733">
                  <a:extLst>
                    <a:ext uri="{9D8B030D-6E8A-4147-A177-3AD203B41FA5}">
                      <a16:colId xmlns:a16="http://schemas.microsoft.com/office/drawing/2014/main" val="1893645811"/>
                    </a:ext>
                  </a:extLst>
                </a:gridCol>
                <a:gridCol w="829733">
                  <a:extLst>
                    <a:ext uri="{9D8B030D-6E8A-4147-A177-3AD203B41FA5}">
                      <a16:colId xmlns:a16="http://schemas.microsoft.com/office/drawing/2014/main" val="329207486"/>
                    </a:ext>
                  </a:extLst>
                </a:gridCol>
                <a:gridCol w="829733">
                  <a:extLst>
                    <a:ext uri="{9D8B030D-6E8A-4147-A177-3AD203B41FA5}">
                      <a16:colId xmlns:a16="http://schemas.microsoft.com/office/drawing/2014/main" val="47506232"/>
                    </a:ext>
                  </a:extLst>
                </a:gridCol>
                <a:gridCol w="829733">
                  <a:extLst>
                    <a:ext uri="{9D8B030D-6E8A-4147-A177-3AD203B41FA5}">
                      <a16:colId xmlns:a16="http://schemas.microsoft.com/office/drawing/2014/main" val="1649283705"/>
                    </a:ext>
                  </a:extLst>
                </a:gridCol>
                <a:gridCol w="829733">
                  <a:extLst>
                    <a:ext uri="{9D8B030D-6E8A-4147-A177-3AD203B41FA5}">
                      <a16:colId xmlns:a16="http://schemas.microsoft.com/office/drawing/2014/main" val="718640958"/>
                    </a:ext>
                  </a:extLst>
                </a:gridCol>
                <a:gridCol w="829733">
                  <a:extLst>
                    <a:ext uri="{9D8B030D-6E8A-4147-A177-3AD203B41FA5}">
                      <a16:colId xmlns:a16="http://schemas.microsoft.com/office/drawing/2014/main" val="205601540"/>
                    </a:ext>
                  </a:extLst>
                </a:gridCol>
                <a:gridCol w="829733">
                  <a:extLst>
                    <a:ext uri="{9D8B030D-6E8A-4147-A177-3AD203B41FA5}">
                      <a16:colId xmlns:a16="http://schemas.microsoft.com/office/drawing/2014/main" val="3562826060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AD1457"/>
                          </a:solidFill>
                        </a:rPr>
                        <a:t>0</a:t>
                      </a:r>
                      <a:endParaRPr lang="en-US" sz="2400" b="1" dirty="0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AD1457"/>
                          </a:solidFill>
                        </a:rPr>
                        <a:t>1</a:t>
                      </a:r>
                      <a:endParaRPr lang="en-US" sz="2400" b="1" dirty="0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AD1457"/>
                          </a:solidFill>
                        </a:rPr>
                        <a:t>2</a:t>
                      </a:r>
                      <a:endParaRPr lang="en-US" sz="2400" b="1" dirty="0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AD1457"/>
                          </a:solidFill>
                        </a:rPr>
                        <a:t>3</a:t>
                      </a:r>
                      <a:endParaRPr lang="en-US" sz="2400" b="1" dirty="0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AD1457"/>
                          </a:solidFill>
                        </a:rPr>
                        <a:t>4</a:t>
                      </a:r>
                      <a:endParaRPr lang="en-US" sz="2400" b="1" dirty="0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AD1457"/>
                          </a:solidFill>
                        </a:rPr>
                        <a:t>5</a:t>
                      </a:r>
                      <a:endParaRPr lang="en-US" sz="2400" b="1" dirty="0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AD1457"/>
                          </a:solidFill>
                        </a:rPr>
                        <a:t>..</a:t>
                      </a:r>
                      <a:endParaRPr lang="en-US" sz="2400" b="1" dirty="0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AD1457"/>
                          </a:solidFill>
                        </a:rPr>
                        <a:t>k</a:t>
                      </a:r>
                      <a:endParaRPr lang="en-US" sz="2400" b="1" dirty="0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363522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AD1457"/>
                          </a:solidFill>
                        </a:rPr>
                        <a:t>0</a:t>
                      </a:r>
                      <a:endParaRPr lang="en-US" sz="2400" b="1" dirty="0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AD1457"/>
                          </a:solidFill>
                        </a:rPr>
                        <a:t>1</a:t>
                      </a:r>
                      <a:endParaRPr lang="en-US" sz="2400" b="1" dirty="0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18655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AD1457"/>
                          </a:solidFill>
                        </a:rPr>
                        <a:t>1</a:t>
                      </a:r>
                      <a:endParaRPr lang="en-US" sz="2400" b="1" dirty="0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AD1457"/>
                          </a:solidFill>
                        </a:rPr>
                        <a:t>1</a:t>
                      </a:r>
                      <a:endParaRPr lang="en-US" sz="2400" b="1" dirty="0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AD1457"/>
                          </a:solidFill>
                        </a:rPr>
                        <a:t>1</a:t>
                      </a:r>
                      <a:endParaRPr lang="en-US" sz="2400" b="1" dirty="0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139497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AD1457"/>
                          </a:solidFill>
                        </a:rPr>
                        <a:t>2</a:t>
                      </a:r>
                      <a:endParaRPr lang="en-US" sz="2400" b="1" dirty="0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AD1457"/>
                          </a:solidFill>
                        </a:rPr>
                        <a:t>1</a:t>
                      </a:r>
                      <a:endParaRPr lang="en-US" sz="2400" b="1" dirty="0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AD1457"/>
                          </a:solidFill>
                        </a:rPr>
                        <a:t>2</a:t>
                      </a:r>
                      <a:endParaRPr lang="en-US" sz="2400" b="1" dirty="0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AD1457"/>
                          </a:solidFill>
                        </a:rPr>
                        <a:t>1</a:t>
                      </a:r>
                      <a:endParaRPr lang="en-US" sz="2400" b="1" dirty="0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52379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AD1457"/>
                          </a:solidFill>
                        </a:rPr>
                        <a:t>3</a:t>
                      </a:r>
                      <a:endParaRPr lang="en-US" sz="2400" b="1" dirty="0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AD1457"/>
                          </a:solidFill>
                        </a:rPr>
                        <a:t>1</a:t>
                      </a:r>
                      <a:endParaRPr lang="en-US" sz="2400" b="1" dirty="0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AD1457"/>
                          </a:solidFill>
                        </a:rPr>
                        <a:t>3</a:t>
                      </a:r>
                      <a:endParaRPr lang="en-US" sz="2400" b="1" dirty="0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AD1457"/>
                          </a:solidFill>
                        </a:rPr>
                        <a:t>3</a:t>
                      </a:r>
                      <a:endParaRPr lang="en-US" sz="2400" b="1" dirty="0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AD1457"/>
                          </a:solidFill>
                        </a:rPr>
                        <a:t>1</a:t>
                      </a:r>
                      <a:endParaRPr lang="en-US" sz="2400" b="1" dirty="0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469862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AD1457"/>
                          </a:solidFill>
                        </a:rPr>
                        <a:t>4</a:t>
                      </a:r>
                      <a:endParaRPr lang="en-US" sz="2400" b="1" dirty="0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AD1457"/>
                          </a:solidFill>
                        </a:rPr>
                        <a:t>1</a:t>
                      </a:r>
                      <a:endParaRPr lang="en-US" sz="2400" b="1" dirty="0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AD1457"/>
                          </a:solidFill>
                        </a:rPr>
                        <a:t>4</a:t>
                      </a:r>
                      <a:endParaRPr lang="en-US" sz="2400" b="1" dirty="0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AD1457"/>
                          </a:solidFill>
                        </a:rPr>
                        <a:t>6</a:t>
                      </a:r>
                      <a:endParaRPr lang="en-US" sz="2400" b="1" dirty="0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AD1457"/>
                          </a:solidFill>
                        </a:rPr>
                        <a:t>4</a:t>
                      </a:r>
                      <a:endParaRPr lang="en-US" sz="2400" b="1" dirty="0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AD1457"/>
                          </a:solidFill>
                        </a:rPr>
                        <a:t>1</a:t>
                      </a:r>
                      <a:endParaRPr lang="en-US" sz="2400" b="1" dirty="0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78905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AD1457"/>
                          </a:solidFill>
                        </a:rPr>
                        <a:t>..</a:t>
                      </a:r>
                      <a:endParaRPr lang="en-US" sz="2400" b="1" dirty="0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1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94224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AD1457"/>
                          </a:solidFill>
                        </a:rPr>
                        <a:t>n</a:t>
                      </a:r>
                      <a:endParaRPr lang="en-US" sz="2400" b="1" dirty="0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rgbClr val="AD1457"/>
                        </a:solidFill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413936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161707" y="1467964"/>
            <a:ext cx="533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61707" y="1999784"/>
            <a:ext cx="533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61707" y="2593756"/>
            <a:ext cx="533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161707" y="3113702"/>
            <a:ext cx="533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61707" y="3648888"/>
            <a:ext cx="533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014655" y="2048688"/>
            <a:ext cx="533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67603" y="2577470"/>
            <a:ext cx="533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52855" y="3111166"/>
            <a:ext cx="533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562006" y="3111166"/>
            <a:ext cx="533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453055" y="3668750"/>
            <a:ext cx="533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412863" y="4819184"/>
            <a:ext cx="335280" cy="304267"/>
          </a:xfrm>
          <a:prstGeom prst="rect">
            <a:avLst/>
          </a:prstGeom>
          <a:noFill/>
          <a:ln w="381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057503" y="954592"/>
            <a:ext cx="335280" cy="304267"/>
          </a:xfrm>
          <a:prstGeom prst="rect">
            <a:avLst/>
          </a:prstGeom>
          <a:noFill/>
          <a:ln w="381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3512531" y="2099252"/>
            <a:ext cx="654524" cy="254236"/>
            <a:chOff x="5029200" y="2934564"/>
            <a:chExt cx="899160" cy="365760"/>
          </a:xfrm>
        </p:grpSpPr>
        <p:cxnSp>
          <p:nvCxnSpPr>
            <p:cNvPr id="19" name="Straight Arrow Connector 18"/>
            <p:cNvCxnSpPr>
              <a:endCxn id="20" idx="2"/>
            </p:cNvCxnSpPr>
            <p:nvPr/>
          </p:nvCxnSpPr>
          <p:spPr>
            <a:xfrm>
              <a:off x="5029200" y="3117444"/>
              <a:ext cx="266700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5295900" y="2934564"/>
              <a:ext cx="365760" cy="365760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</a:rPr>
                <a:t>+</a:t>
              </a:r>
              <a:endParaRPr lang="en-US" sz="3200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20"/>
            <p:cNvCxnSpPr>
              <a:endCxn id="20" idx="6"/>
            </p:cNvCxnSpPr>
            <p:nvPr/>
          </p:nvCxnSpPr>
          <p:spPr>
            <a:xfrm flipH="1">
              <a:off x="5661660" y="3117444"/>
              <a:ext cx="266700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Arrow Connector 21"/>
          <p:cNvCxnSpPr>
            <a:stCxn id="20" idx="4"/>
          </p:cNvCxnSpPr>
          <p:nvPr/>
        </p:nvCxnSpPr>
        <p:spPr>
          <a:xfrm>
            <a:off x="3839793" y="2353488"/>
            <a:ext cx="327262" cy="381000"/>
          </a:xfrm>
          <a:prstGeom prst="straightConnector1">
            <a:avLst/>
          </a:prstGeom>
          <a:ln w="28575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932541" y="2577470"/>
            <a:ext cx="533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3518445" y="2648938"/>
            <a:ext cx="654524" cy="254236"/>
            <a:chOff x="5029200" y="2934564"/>
            <a:chExt cx="899160" cy="365760"/>
          </a:xfrm>
        </p:grpSpPr>
        <p:cxnSp>
          <p:nvCxnSpPr>
            <p:cNvPr id="25" name="Straight Arrow Connector 24"/>
            <p:cNvCxnSpPr>
              <a:endCxn id="26" idx="2"/>
            </p:cNvCxnSpPr>
            <p:nvPr/>
          </p:nvCxnSpPr>
          <p:spPr>
            <a:xfrm>
              <a:off x="5029200" y="3117444"/>
              <a:ext cx="266700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5295900" y="2934564"/>
              <a:ext cx="365760" cy="365760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</a:rPr>
                <a:t>+</a:t>
              </a:r>
              <a:endParaRPr lang="en-US" sz="320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Straight Arrow Connector 26"/>
            <p:cNvCxnSpPr>
              <a:endCxn id="26" idx="6"/>
            </p:cNvCxnSpPr>
            <p:nvPr/>
          </p:nvCxnSpPr>
          <p:spPr>
            <a:xfrm flipH="1">
              <a:off x="5661660" y="3117444"/>
              <a:ext cx="266700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27"/>
          <p:cNvCxnSpPr>
            <a:stCxn id="26" idx="4"/>
          </p:cNvCxnSpPr>
          <p:nvPr/>
        </p:nvCxnSpPr>
        <p:spPr>
          <a:xfrm>
            <a:off x="3845707" y="2903174"/>
            <a:ext cx="327262" cy="381000"/>
          </a:xfrm>
          <a:prstGeom prst="straightConnector1">
            <a:avLst/>
          </a:prstGeom>
          <a:ln w="28575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938455" y="3127156"/>
            <a:ext cx="533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3508551" y="3170080"/>
            <a:ext cx="654524" cy="254236"/>
            <a:chOff x="5029200" y="2934564"/>
            <a:chExt cx="899160" cy="365760"/>
          </a:xfrm>
        </p:grpSpPr>
        <p:cxnSp>
          <p:nvCxnSpPr>
            <p:cNvPr id="31" name="Straight Arrow Connector 30"/>
            <p:cNvCxnSpPr>
              <a:endCxn id="32" idx="2"/>
            </p:cNvCxnSpPr>
            <p:nvPr/>
          </p:nvCxnSpPr>
          <p:spPr>
            <a:xfrm>
              <a:off x="5029200" y="3117444"/>
              <a:ext cx="266700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5295900" y="2934564"/>
              <a:ext cx="365760" cy="365760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</a:rPr>
                <a:t>+</a:t>
              </a:r>
              <a:endParaRPr lang="en-US" sz="3200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Straight Arrow Connector 32"/>
            <p:cNvCxnSpPr>
              <a:endCxn id="32" idx="6"/>
            </p:cNvCxnSpPr>
            <p:nvPr/>
          </p:nvCxnSpPr>
          <p:spPr>
            <a:xfrm flipH="1">
              <a:off x="5661660" y="3117444"/>
              <a:ext cx="266700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/>
          <p:cNvCxnSpPr>
            <a:stCxn id="32" idx="4"/>
          </p:cNvCxnSpPr>
          <p:nvPr/>
        </p:nvCxnSpPr>
        <p:spPr>
          <a:xfrm>
            <a:off x="3835813" y="3424316"/>
            <a:ext cx="327262" cy="381000"/>
          </a:xfrm>
          <a:prstGeom prst="straightConnector1">
            <a:avLst/>
          </a:prstGeom>
          <a:ln w="28575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928561" y="3648298"/>
            <a:ext cx="533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4356645" y="2623032"/>
            <a:ext cx="654524" cy="254236"/>
            <a:chOff x="5029200" y="2934564"/>
            <a:chExt cx="899160" cy="365760"/>
          </a:xfrm>
        </p:grpSpPr>
        <p:cxnSp>
          <p:nvCxnSpPr>
            <p:cNvPr id="37" name="Straight Arrow Connector 36"/>
            <p:cNvCxnSpPr>
              <a:endCxn id="38" idx="2"/>
            </p:cNvCxnSpPr>
            <p:nvPr/>
          </p:nvCxnSpPr>
          <p:spPr>
            <a:xfrm>
              <a:off x="5029200" y="3117444"/>
              <a:ext cx="266700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5295900" y="2934564"/>
              <a:ext cx="365760" cy="365760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</a:rPr>
                <a:t>+</a:t>
              </a:r>
              <a:endParaRPr lang="en-US" sz="3200" dirty="0">
                <a:solidFill>
                  <a:schemeClr val="tx1"/>
                </a:solidFill>
              </a:endParaRPr>
            </a:p>
          </p:txBody>
        </p:sp>
        <p:cxnSp>
          <p:nvCxnSpPr>
            <p:cNvPr id="39" name="Straight Arrow Connector 38"/>
            <p:cNvCxnSpPr>
              <a:endCxn id="38" idx="6"/>
            </p:cNvCxnSpPr>
            <p:nvPr/>
          </p:nvCxnSpPr>
          <p:spPr>
            <a:xfrm flipH="1">
              <a:off x="5661660" y="3117444"/>
              <a:ext cx="266700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Straight Arrow Connector 39"/>
          <p:cNvCxnSpPr>
            <a:stCxn id="38" idx="4"/>
          </p:cNvCxnSpPr>
          <p:nvPr/>
        </p:nvCxnSpPr>
        <p:spPr>
          <a:xfrm>
            <a:off x="4683907" y="2877268"/>
            <a:ext cx="327262" cy="381000"/>
          </a:xfrm>
          <a:prstGeom prst="straightConnector1">
            <a:avLst/>
          </a:prstGeom>
          <a:ln w="28575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4356645" y="3178040"/>
            <a:ext cx="654524" cy="254236"/>
            <a:chOff x="5029200" y="2934564"/>
            <a:chExt cx="899160" cy="365760"/>
          </a:xfrm>
        </p:grpSpPr>
        <p:cxnSp>
          <p:nvCxnSpPr>
            <p:cNvPr id="42" name="Straight Arrow Connector 41"/>
            <p:cNvCxnSpPr>
              <a:endCxn id="43" idx="2"/>
            </p:cNvCxnSpPr>
            <p:nvPr/>
          </p:nvCxnSpPr>
          <p:spPr>
            <a:xfrm>
              <a:off x="5029200" y="3117444"/>
              <a:ext cx="266700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/>
            <p:cNvSpPr/>
            <p:nvPr/>
          </p:nvSpPr>
          <p:spPr>
            <a:xfrm>
              <a:off x="5295900" y="2934564"/>
              <a:ext cx="365760" cy="365760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</a:rPr>
                <a:t>+</a:t>
              </a:r>
              <a:endParaRPr lang="en-US" sz="320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Straight Arrow Connector 43"/>
            <p:cNvCxnSpPr>
              <a:endCxn id="43" idx="6"/>
            </p:cNvCxnSpPr>
            <p:nvPr/>
          </p:nvCxnSpPr>
          <p:spPr>
            <a:xfrm flipH="1">
              <a:off x="5661660" y="3117444"/>
              <a:ext cx="266700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Straight Arrow Connector 44"/>
          <p:cNvCxnSpPr>
            <a:stCxn id="43" idx="4"/>
          </p:cNvCxnSpPr>
          <p:nvPr/>
        </p:nvCxnSpPr>
        <p:spPr>
          <a:xfrm>
            <a:off x="4683907" y="3432276"/>
            <a:ext cx="327262" cy="381000"/>
          </a:xfrm>
          <a:prstGeom prst="straightConnector1">
            <a:avLst/>
          </a:prstGeom>
          <a:ln w="28575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776655" y="3656258"/>
            <a:ext cx="533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5181197" y="3199648"/>
            <a:ext cx="654524" cy="254236"/>
            <a:chOff x="5029200" y="2934564"/>
            <a:chExt cx="899160" cy="365760"/>
          </a:xfrm>
        </p:grpSpPr>
        <p:cxnSp>
          <p:nvCxnSpPr>
            <p:cNvPr id="48" name="Straight Arrow Connector 47"/>
            <p:cNvCxnSpPr>
              <a:endCxn id="49" idx="2"/>
            </p:cNvCxnSpPr>
            <p:nvPr/>
          </p:nvCxnSpPr>
          <p:spPr>
            <a:xfrm>
              <a:off x="5029200" y="3117444"/>
              <a:ext cx="266700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/>
            <p:cNvSpPr/>
            <p:nvPr/>
          </p:nvSpPr>
          <p:spPr>
            <a:xfrm>
              <a:off x="5295900" y="2934564"/>
              <a:ext cx="365760" cy="365760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</a:rPr>
                <a:t>+</a:t>
              </a:r>
              <a:endParaRPr lang="en-US" sz="3200" dirty="0">
                <a:solidFill>
                  <a:schemeClr val="tx1"/>
                </a:solidFill>
              </a:endParaRPr>
            </a:p>
          </p:txBody>
        </p:sp>
        <p:cxnSp>
          <p:nvCxnSpPr>
            <p:cNvPr id="50" name="Straight Arrow Connector 49"/>
            <p:cNvCxnSpPr>
              <a:endCxn id="49" idx="6"/>
            </p:cNvCxnSpPr>
            <p:nvPr/>
          </p:nvCxnSpPr>
          <p:spPr>
            <a:xfrm flipH="1">
              <a:off x="5661660" y="3117444"/>
              <a:ext cx="266700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Straight Arrow Connector 50"/>
          <p:cNvCxnSpPr>
            <a:stCxn id="49" idx="4"/>
          </p:cNvCxnSpPr>
          <p:nvPr/>
        </p:nvCxnSpPr>
        <p:spPr>
          <a:xfrm>
            <a:off x="5508459" y="3453884"/>
            <a:ext cx="327262" cy="381000"/>
          </a:xfrm>
          <a:prstGeom prst="straightConnector1">
            <a:avLst/>
          </a:prstGeom>
          <a:ln w="28575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601207" y="3677866"/>
            <a:ext cx="533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3" name="Content Placeholder 4"/>
          <p:cNvSpPr txBox="1">
            <a:spLocks/>
          </p:cNvSpPr>
          <p:nvPr/>
        </p:nvSpPr>
        <p:spPr>
          <a:xfrm>
            <a:off x="2393766" y="5316582"/>
            <a:ext cx="7040880" cy="12003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vert="horz" wrap="square" lIns="91440" tIns="45720" rIns="91440" bIns="45720" rtlCol="0">
            <a:spAutoFit/>
          </a:bodyPr>
          <a:lstStyle>
            <a:lvl1pPr marL="342900" indent="-3429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pt-BR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function C(n, k)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if k=0 or </a:t>
            </a:r>
            <a:r>
              <a:rPr lang="en-US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k=n then </a:t>
            </a:r>
            <a:r>
              <a:rPr lang="en-US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return </a:t>
            </a:r>
            <a:r>
              <a:rPr lang="en-US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else return C(n-1, k-1) + C(n-1, k)</a:t>
            </a:r>
            <a:endParaRPr lang="pt-BR" b="1" dirty="0" smtClean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7184570" y="1907177"/>
            <a:ext cx="2416629" cy="2195335"/>
            <a:chOff x="7184570" y="1907177"/>
            <a:chExt cx="2416629" cy="2195335"/>
          </a:xfrm>
        </p:grpSpPr>
        <p:sp>
          <p:nvSpPr>
            <p:cNvPr id="54" name="TextBox 53"/>
            <p:cNvSpPr txBox="1"/>
            <p:nvPr/>
          </p:nvSpPr>
          <p:spPr>
            <a:xfrm>
              <a:off x="7189680" y="1907177"/>
              <a:ext cx="2411519" cy="2195335"/>
            </a:xfrm>
            <a:prstGeom prst="rtTriangl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US" sz="2000" dirty="0">
                <a:solidFill>
                  <a:srgbClr val="AD1457"/>
                </a:solidFill>
                <a:latin typeface="AR BLANCA" panose="02000000000000000000" pitchFamily="2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184570" y="3082833"/>
              <a:ext cx="1280160" cy="640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AD1457"/>
                  </a:solidFill>
                </a:rPr>
                <a:t>PASCAL’s TRIANGLE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05190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3" grpId="0" animBg="1"/>
      <p:bldP spid="29" grpId="0" animBg="1"/>
      <p:bldP spid="35" grpId="0" animBg="1"/>
      <p:bldP spid="46" grpId="0" animBg="1"/>
      <p:bldP spid="52" grpId="0" animBg="1"/>
      <p:bldP spid="5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Generalized Solution using Dynamic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Characterize the </a:t>
            </a:r>
            <a:r>
              <a:rPr lang="en-US" dirty="0">
                <a:solidFill>
                  <a:srgbClr val="AD1457"/>
                </a:solidFill>
              </a:rPr>
              <a:t>structure</a:t>
            </a:r>
            <a:r>
              <a:rPr lang="en-US" dirty="0"/>
              <a:t> of an optimal solution. </a:t>
            </a:r>
            <a:r>
              <a:rPr lang="en-US" dirty="0" smtClean="0"/>
              <a:t>(Develop a mathematical notation)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Recursively </a:t>
            </a:r>
            <a:r>
              <a:rPr lang="en-US" dirty="0">
                <a:solidFill>
                  <a:srgbClr val="AD1457"/>
                </a:solidFill>
              </a:rPr>
              <a:t>define the value </a:t>
            </a:r>
            <a:r>
              <a:rPr lang="en-US" dirty="0"/>
              <a:t>of an optimal solution</a:t>
            </a:r>
            <a:r>
              <a:rPr lang="en-US" dirty="0" smtClean="0"/>
              <a:t>.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Compute the value of an optimal solution in a </a:t>
            </a:r>
            <a:r>
              <a:rPr lang="en-US" dirty="0">
                <a:solidFill>
                  <a:srgbClr val="AD1457"/>
                </a:solidFill>
              </a:rPr>
              <a:t>bottom-up fashion.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Construct </a:t>
            </a:r>
            <a:r>
              <a:rPr lang="en-US" dirty="0">
                <a:solidFill>
                  <a:srgbClr val="AD1457"/>
                </a:solidFill>
              </a:rPr>
              <a:t>an optimal solution </a:t>
            </a:r>
            <a:r>
              <a:rPr lang="en-US" dirty="0"/>
              <a:t>from the computed information.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31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a Change Problem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66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sz="3600" dirty="0"/>
              <a:t>Make Change Problem </a:t>
            </a:r>
            <a:r>
              <a:rPr lang="en-US" sz="3600" dirty="0" smtClean="0"/>
              <a:t>– Dynamic Programming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generate a table </a:t>
            </a:r>
            <a:r>
              <a:rPr lang="en-US" dirty="0">
                <a:solidFill>
                  <a:srgbClr val="AD1457"/>
                </a:solidFill>
              </a:rPr>
              <a:t>𝑐[𝑛][𝑁], </a:t>
            </a:r>
            <a:r>
              <a:rPr lang="en-US" dirty="0"/>
              <a:t>where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𝑛 = </a:t>
            </a:r>
            <a:r>
              <a:rPr lang="en-US" dirty="0"/>
              <a:t>number of denominations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𝑁= amount for which you need to make a change.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102658" y="2380129"/>
                <a:ext cx="8942295" cy="325418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tx1"/>
                    </a:solidFill>
                  </a:rPr>
                  <a:t>To generate table 𝒄[𝒊][𝒋] use following steps:</a:t>
                </a:r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 dirty="0">
                    <a:solidFill>
                      <a:srgbClr val="AD1457"/>
                    </a:solidFill>
                  </a:rPr>
                  <a:t>Step-1:  Make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400" i="0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sz="2400" i="0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2400" i="0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][0]=0 </m:t>
                    </m:r>
                  </m:oMath>
                </a14:m>
                <a:r>
                  <a:rPr lang="en-US" sz="2400" dirty="0">
                    <a:solidFill>
                      <a:srgbClr val="AD1457"/>
                    </a:solidFill>
                  </a:rPr>
                  <a:t>𝑓𝑜𝑟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sz="2400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>
                  <a:solidFill>
                    <a:srgbClr val="AD1457"/>
                  </a:solidFill>
                </a:endParaRPr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rgbClr val="AD1457"/>
                    </a:solidFill>
                  </a:rPr>
                  <a:t>	Repeat </a:t>
                </a:r>
                <a:r>
                  <a:rPr lang="en-US" sz="2400" dirty="0">
                    <a:solidFill>
                      <a:srgbClr val="AD1457"/>
                    </a:solidFill>
                  </a:rPr>
                  <a:t>step-2 to step-4 for the remaining matrix values </a:t>
                </a:r>
              </a:p>
              <a:p>
                <a:pPr indent="-457200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 dirty="0">
                    <a:solidFill>
                      <a:srgbClr val="AD1457"/>
                    </a:solidFill>
                  </a:rPr>
                  <a:t> </a:t>
                </a:r>
                <a:r>
                  <a:rPr lang="en-US" sz="2400" dirty="0" smtClean="0">
                    <a:solidFill>
                      <a:srgbClr val="AD1457"/>
                    </a:solidFill>
                  </a:rPr>
                  <a:t>     Step-2</a:t>
                </a:r>
                <a:r>
                  <a:rPr lang="en-US" sz="2400" dirty="0">
                    <a:solidFill>
                      <a:srgbClr val="AD1457"/>
                    </a:solidFill>
                  </a:rPr>
                  <a:t>:  If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sz="2400" dirty="0">
                    <a:solidFill>
                      <a:srgbClr val="AD1457"/>
                    </a:solidFill>
                  </a:rPr>
                  <a:t>then </a:t>
                </a:r>
                <a14:m>
                  <m:oMath xmlns:m="http://schemas.openxmlformats.org/officeDocument/2006/math"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 = 1+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[1][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 dirty="0">
                    <a:solidFill>
                      <a:srgbClr val="AD1457"/>
                    </a:solidFill>
                  </a:rPr>
                  <a:t>Step-3:  If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 dirty="0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AD1457"/>
                    </a:solidFill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 = 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−1][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 dirty="0">
                    <a:solidFill>
                      <a:srgbClr val="AD1457"/>
                    </a:solidFill>
                  </a:rPr>
                  <a:t>Step-4:  Otherwise </a:t>
                </a:r>
                <a14:m>
                  <m:oMath xmlns:m="http://schemas.openxmlformats.org/officeDocument/2006/math"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 = 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−1][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],1+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])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658" y="2380129"/>
                <a:ext cx="8942295" cy="3254187"/>
              </a:xfrm>
              <a:prstGeom prst="rect">
                <a:avLst/>
              </a:prstGeom>
              <a:blipFill>
                <a:blip r:embed="rId2"/>
                <a:stretch>
                  <a:fillRect l="-1021" b="-1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rapezoid 7"/>
          <p:cNvSpPr/>
          <p:nvPr/>
        </p:nvSpPr>
        <p:spPr>
          <a:xfrm rot="16200000">
            <a:off x="10366009" y="3346641"/>
            <a:ext cx="1290918" cy="1563211"/>
          </a:xfrm>
          <a:prstGeom prst="trapezoid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ight Brace 8"/>
          <p:cNvSpPr/>
          <p:nvPr/>
        </p:nvSpPr>
        <p:spPr>
          <a:xfrm>
            <a:off x="9426385" y="2756647"/>
            <a:ext cx="753035" cy="2770094"/>
          </a:xfrm>
          <a:prstGeom prst="rightBrac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233208" y="3792071"/>
            <a:ext cx="1707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Optimal </a:t>
            </a:r>
            <a:endParaRPr lang="en-US" sz="2000" dirty="0" smtClean="0"/>
          </a:p>
          <a:p>
            <a:r>
              <a:rPr lang="en-US" sz="2000" dirty="0" smtClean="0"/>
              <a:t>Sub-structure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5006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Change Problem – Dynamic Programming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Denominations: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=1,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=4,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dirty="0"/>
                  <a:t>. Make a change of </a:t>
                </a:r>
                <a:r>
                  <a:rPr lang="en-US" dirty="0" smtClean="0">
                    <a:solidFill>
                      <a:srgbClr val="AD1457"/>
                    </a:solidFill>
                  </a:rPr>
                  <a:t>Rs</a:t>
                </a:r>
                <a:r>
                  <a:rPr lang="en-US" dirty="0">
                    <a:solidFill>
                      <a:srgbClr val="AD1457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>
                    <a:solidFill>
                      <a:srgbClr val="AD1457"/>
                    </a:solidFill>
                  </a:rPr>
                  <a:t>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1785144" y="1447674"/>
                <a:ext cx="7653528" cy="176578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AD14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600"/>
                  </a:spcBef>
                </a:pPr>
                <a:r>
                  <a:rPr lang="en-US" sz="2200" dirty="0" smtClean="0">
                    <a:solidFill>
                      <a:srgbClr val="424242"/>
                    </a:solidFill>
                  </a:rPr>
                  <a:t>Step-1:  Make </a:t>
                </a:r>
                <a14:m>
                  <m:oMath xmlns:m="http://schemas.openxmlformats.org/officeDocument/2006/math">
                    <m:r>
                      <a:rPr lang="en-US" sz="2200" b="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200" b="0" i="1" dirty="0" err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sz="2200" b="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sz="2200" b="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200" b="0" i="1" dirty="0" err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200" b="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200" dirty="0">
                  <a:solidFill>
                    <a:srgbClr val="424242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rgbClr val="424242"/>
                    </a:solidFill>
                  </a:rPr>
                  <a:t>Step-2:  If </a:t>
                </a:r>
                <a14:m>
                  <m:oMath xmlns:m="http://schemas.openxmlformats.org/officeDocument/2006/math">
                    <m:r>
                      <a:rPr lang="en-US" sz="2200" b="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rgbClr val="424242"/>
                    </a:solidFill>
                  </a:rPr>
                  <a:t>then </a:t>
                </a:r>
                <a14:m>
                  <m:oMath xmlns:m="http://schemas.openxmlformats.org/officeDocument/2006/math">
                    <m:r>
                      <a:rPr lang="en-US" sz="2200" b="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200" b="0" i="1" dirty="0" err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sz="2200" b="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] = </m:t>
                    </m:r>
                    <m:r>
                      <a:rPr lang="en-US" sz="2200" b="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200" b="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sz="2200" b="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200" i="1" dirty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200" b="0" i="1" dirty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], </m:t>
                    </m:r>
                  </m:oMath>
                </a14:m>
                <a:r>
                  <a:rPr lang="en-US" sz="2200" dirty="0">
                    <a:solidFill>
                      <a:srgbClr val="424242"/>
                    </a:solidFill>
                  </a:rPr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200" b="0" i="1" dirty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200" dirty="0">
                  <a:solidFill>
                    <a:srgbClr val="424242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rgbClr val="424242"/>
                    </a:solidFill>
                  </a:rPr>
                  <a:t>Step-3:  If </a:t>
                </a:r>
                <a14:m>
                  <m:oMath xmlns:m="http://schemas.openxmlformats.org/officeDocument/2006/math">
                    <m:r>
                      <a:rPr lang="en-US" sz="2200" b="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200" i="1" dirty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200" b="0" i="1" dirty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424242"/>
                    </a:solidFill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2200" b="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200" b="0" i="1" dirty="0" err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sz="2200" b="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] = </m:t>
                    </m:r>
                    <m:r>
                      <a:rPr lang="en-US" sz="2200" b="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200" b="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sz="2200" b="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200" dirty="0">
                  <a:solidFill>
                    <a:srgbClr val="424242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rgbClr val="424242"/>
                    </a:solidFill>
                  </a:rPr>
                  <a:t>Step-4:  Otherwise </a:t>
                </a:r>
                <a14:m>
                  <m:oMath xmlns:m="http://schemas.openxmlformats.org/officeDocument/2006/math">
                    <m:r>
                      <a:rPr lang="en-US" sz="2200" b="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200" b="0" i="1" dirty="0" err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sz="2200" b="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] = </m:t>
                    </m:r>
                    <m:r>
                      <a:rPr lang="en-US" sz="2200" b="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200" b="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sz="2200" b="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],</m:t>
                    </m:r>
                    <m:r>
                      <a:rPr lang="en-US" sz="2200" b="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200" b="0" i="1" dirty="0" err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sz="2200" b="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200" i="1" dirty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200" b="0" i="1" dirty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200" dirty="0">
                  <a:solidFill>
                    <a:srgbClr val="424242"/>
                  </a:solidFill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44" y="1447674"/>
                <a:ext cx="7653528" cy="1765788"/>
              </a:xfrm>
              <a:prstGeom prst="rect">
                <a:avLst/>
              </a:prstGeom>
              <a:blipFill>
                <a:blip r:embed="rId3"/>
                <a:stretch>
                  <a:fillRect l="-955" b="-4110"/>
                </a:stretch>
              </a:blipFill>
              <a:ln>
                <a:solidFill>
                  <a:srgbClr val="AD1457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9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49619502"/>
                  </p:ext>
                </p:extLst>
              </p:nvPr>
            </p:nvGraphicFramePr>
            <p:xfrm>
              <a:off x="1784489" y="3855723"/>
              <a:ext cx="7654839" cy="2133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785">
                      <a:extLst>
                        <a:ext uri="{9D8B030D-6E8A-4147-A177-3AD203B41FA5}">
                          <a16:colId xmlns:a16="http://schemas.microsoft.com/office/drawing/2014/main" val="1881567836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728414176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1893645811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329207486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47506232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1649283705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718640958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205601540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3562826060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2419456868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0070C0"/>
                              </a:solidFill>
                            </a:rPr>
                            <a:t>2</a:t>
                          </a:r>
                          <a:endParaRPr 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0070C0"/>
                              </a:solidFill>
                            </a:rPr>
                            <a:t>3</a:t>
                          </a:r>
                          <a:endParaRPr 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0070C0"/>
                              </a:solidFill>
                            </a:rPr>
                            <a:t>4</a:t>
                          </a:r>
                          <a:endParaRPr 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0070C0"/>
                              </a:solidFill>
                            </a:rPr>
                            <a:t>5</a:t>
                          </a:r>
                          <a:endParaRPr 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0070C0"/>
                              </a:solidFill>
                            </a:rPr>
                            <a:t>6</a:t>
                          </a:r>
                          <a:endParaRPr 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0070C0"/>
                              </a:solidFill>
                            </a:rPr>
                            <a:t>7</a:t>
                          </a:r>
                          <a:endParaRPr 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0070C0"/>
                              </a:solidFill>
                            </a:rPr>
                            <a:t>8</a:t>
                          </a:r>
                          <a:endParaRPr 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7363522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dirty="0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dirty="0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sz="2400" b="1" i="1" dirty="0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2400" b="1" i="1" dirty="0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1" i="1" dirty="0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0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1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2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3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4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5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6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7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8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186556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dirty="0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dirty="0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sz="2400" b="1" i="1" dirty="0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sz="2400" b="1" i="1" dirty="0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1" i="1" dirty="0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0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1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2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3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51394972"/>
                      </a:ext>
                    </a:extLst>
                  </a:tr>
                  <a:tr h="487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dirty="0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dirty="0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sz="2400" b="1" i="1" dirty="0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en-US" sz="2400" b="1" i="1" dirty="0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1" i="1" dirty="0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0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065237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9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49619502"/>
                  </p:ext>
                </p:extLst>
              </p:nvPr>
            </p:nvGraphicFramePr>
            <p:xfrm>
              <a:off x="1784489" y="3855723"/>
              <a:ext cx="7654839" cy="2133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785">
                      <a:extLst>
                        <a:ext uri="{9D8B030D-6E8A-4147-A177-3AD203B41FA5}">
                          <a16:colId xmlns:a16="http://schemas.microsoft.com/office/drawing/2014/main" val="1881567836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728414176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1893645811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329207486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47506232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1649283705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718640958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205601540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3562826060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2419456868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0070C0"/>
                              </a:solidFill>
                            </a:rPr>
                            <a:t>2</a:t>
                          </a:r>
                          <a:endParaRPr 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0070C0"/>
                              </a:solidFill>
                            </a:rPr>
                            <a:t>3</a:t>
                          </a:r>
                          <a:endParaRPr 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0070C0"/>
                              </a:solidFill>
                            </a:rPr>
                            <a:t>4</a:t>
                          </a:r>
                          <a:endParaRPr 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0070C0"/>
                              </a:solidFill>
                            </a:rPr>
                            <a:t>5</a:t>
                          </a:r>
                          <a:endParaRPr 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0070C0"/>
                              </a:solidFill>
                            </a:rPr>
                            <a:t>6</a:t>
                          </a:r>
                          <a:endParaRPr 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0070C0"/>
                              </a:solidFill>
                            </a:rPr>
                            <a:t>7</a:t>
                          </a:r>
                          <a:endParaRPr 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0070C0"/>
                              </a:solidFill>
                            </a:rPr>
                            <a:t>8</a:t>
                          </a:r>
                          <a:endParaRPr 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7363522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8" t="-100000" r="-539086" b="-2098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0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1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2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3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4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5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6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7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8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186556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8" t="-202222" r="-539086" b="-11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0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1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2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3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51394972"/>
                      </a:ext>
                    </a:extLst>
                  </a:tr>
                  <a:tr h="4876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8" t="-340000" r="-539086" b="-2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0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0652379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950258" y="4491780"/>
                <a:ext cx="82411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58" y="4491780"/>
                <a:ext cx="824117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950258" y="5028517"/>
                <a:ext cx="82411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58" y="5028517"/>
                <a:ext cx="824117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950258" y="5532123"/>
                <a:ext cx="82411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58" y="5532123"/>
                <a:ext cx="824117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4358386" y="3337847"/>
                <a:ext cx="304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386" y="3337847"/>
                <a:ext cx="304800" cy="461665"/>
              </a:xfrm>
              <a:prstGeom prst="rect">
                <a:avLst/>
              </a:prstGeom>
              <a:blipFill>
                <a:blip r:embed="rId8"/>
                <a:stretch>
                  <a:fillRect l="-16000" r="-12000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/>
          <p:cNvCxnSpPr/>
          <p:nvPr/>
        </p:nvCxnSpPr>
        <p:spPr>
          <a:xfrm>
            <a:off x="4626988" y="3637607"/>
            <a:ext cx="8704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5435139" y="3406775"/>
            <a:ext cx="118872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Amount </a:t>
            </a:r>
            <a:endParaRPr lang="en-US" sz="2400" dirty="0"/>
          </a:p>
        </p:txBody>
      </p:sp>
      <p:cxnSp>
        <p:nvCxnSpPr>
          <p:cNvPr id="109" name="Straight Connector 108"/>
          <p:cNvCxnSpPr/>
          <p:nvPr/>
        </p:nvCxnSpPr>
        <p:spPr>
          <a:xfrm>
            <a:off x="1786853" y="4936171"/>
            <a:ext cx="763524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1791959" y="5504827"/>
            <a:ext cx="7635240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907338" y="4464484"/>
            <a:ext cx="91440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1928949" y="5006909"/>
            <a:ext cx="91440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1928949" y="5548269"/>
            <a:ext cx="91440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1838663" y="1975436"/>
            <a:ext cx="7498080" cy="1188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spcBef>
                <a:spcPts val="600"/>
              </a:spcBef>
              <a:defRPr sz="2200">
                <a:solidFill>
                  <a:srgbClr val="AD1457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380129" y="847165"/>
            <a:ext cx="2944906" cy="430306"/>
          </a:xfrm>
          <a:prstGeom prst="roundRect">
            <a:avLst/>
          </a:prstGeom>
          <a:noFill/>
          <a:ln w="28575">
            <a:solidFill>
              <a:srgbClr val="F19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7611035" y="847165"/>
            <a:ext cx="766483" cy="403411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/>
          <p:cNvSpPr txBox="1"/>
          <p:nvPr/>
        </p:nvSpPr>
        <p:spPr>
          <a:xfrm>
            <a:off x="3124397" y="3967082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5" name="TextBox 114"/>
          <p:cNvSpPr txBox="1"/>
          <p:nvPr/>
        </p:nvSpPr>
        <p:spPr>
          <a:xfrm>
            <a:off x="3867664" y="3953434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6" name="TextBox 115"/>
          <p:cNvSpPr txBox="1"/>
          <p:nvPr/>
        </p:nvSpPr>
        <p:spPr>
          <a:xfrm>
            <a:off x="4600683" y="3939987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7" name="TextBox 116"/>
          <p:cNvSpPr txBox="1"/>
          <p:nvPr/>
        </p:nvSpPr>
        <p:spPr>
          <a:xfrm>
            <a:off x="5306651" y="3933638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8" name="TextBox 117"/>
          <p:cNvSpPr txBox="1"/>
          <p:nvPr/>
        </p:nvSpPr>
        <p:spPr>
          <a:xfrm>
            <a:off x="6037726" y="3955021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9" name="TextBox 118"/>
          <p:cNvSpPr txBox="1"/>
          <p:nvPr/>
        </p:nvSpPr>
        <p:spPr>
          <a:xfrm>
            <a:off x="6719044" y="3955222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0" name="TextBox 119"/>
          <p:cNvSpPr txBox="1"/>
          <p:nvPr/>
        </p:nvSpPr>
        <p:spPr>
          <a:xfrm>
            <a:off x="7453748" y="3968669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1" name="TextBox 120"/>
          <p:cNvSpPr txBox="1"/>
          <p:nvPr/>
        </p:nvSpPr>
        <p:spPr>
          <a:xfrm>
            <a:off x="8189256" y="3943430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2" name="TextBox 121"/>
          <p:cNvSpPr txBox="1"/>
          <p:nvPr/>
        </p:nvSpPr>
        <p:spPr>
          <a:xfrm>
            <a:off x="8886602" y="3955021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23" name="Straight Connector 122"/>
          <p:cNvCxnSpPr/>
          <p:nvPr/>
        </p:nvCxnSpPr>
        <p:spPr>
          <a:xfrm>
            <a:off x="3455894" y="1913964"/>
            <a:ext cx="1268104" cy="0"/>
          </a:xfrm>
          <a:prstGeom prst="line">
            <a:avLst/>
          </a:prstGeom>
          <a:ln w="28575">
            <a:solidFill>
              <a:srgbClr val="AD14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3181597" y="4485995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3164738" y="5036581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6" name="TextBox 125"/>
          <p:cNvSpPr txBox="1"/>
          <p:nvPr/>
        </p:nvSpPr>
        <p:spPr>
          <a:xfrm>
            <a:off x="3178185" y="5568941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3867401" y="4485996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8" name="TextBox 127"/>
          <p:cNvSpPr txBox="1"/>
          <p:nvPr/>
        </p:nvSpPr>
        <p:spPr>
          <a:xfrm>
            <a:off x="4545106" y="4492233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9" name="TextBox 128"/>
          <p:cNvSpPr txBox="1"/>
          <p:nvPr/>
        </p:nvSpPr>
        <p:spPr>
          <a:xfrm>
            <a:off x="5331913" y="4492233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0" name="TextBox 129"/>
          <p:cNvSpPr txBox="1"/>
          <p:nvPr/>
        </p:nvSpPr>
        <p:spPr>
          <a:xfrm>
            <a:off x="6024434" y="4485884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1" name="TextBox 130"/>
          <p:cNvSpPr txBox="1"/>
          <p:nvPr/>
        </p:nvSpPr>
        <p:spPr>
          <a:xfrm>
            <a:off x="6728615" y="4480373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2" name="TextBox 131"/>
          <p:cNvSpPr txBox="1"/>
          <p:nvPr/>
        </p:nvSpPr>
        <p:spPr>
          <a:xfrm>
            <a:off x="7450274" y="4494021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3" name="TextBox 132"/>
          <p:cNvSpPr txBox="1"/>
          <p:nvPr/>
        </p:nvSpPr>
        <p:spPr>
          <a:xfrm>
            <a:off x="8184978" y="4494021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4" name="TextBox 133"/>
          <p:cNvSpPr txBox="1"/>
          <p:nvPr/>
        </p:nvSpPr>
        <p:spPr>
          <a:xfrm>
            <a:off x="8866698" y="4495676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5" name="TextBox 134"/>
          <p:cNvSpPr txBox="1"/>
          <p:nvPr/>
        </p:nvSpPr>
        <p:spPr>
          <a:xfrm>
            <a:off x="3880910" y="5025431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6" name="TextBox 135"/>
          <p:cNvSpPr txBox="1"/>
          <p:nvPr/>
        </p:nvSpPr>
        <p:spPr>
          <a:xfrm>
            <a:off x="4613929" y="5038878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7" name="TextBox 136"/>
          <p:cNvSpPr txBox="1"/>
          <p:nvPr/>
        </p:nvSpPr>
        <p:spPr>
          <a:xfrm>
            <a:off x="5306450" y="5019082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ounded Rectangle 66"/>
              <p:cNvSpPr/>
              <p:nvPr/>
            </p:nvSpPr>
            <p:spPr>
              <a:xfrm>
                <a:off x="2087880" y="6073697"/>
                <a:ext cx="7132320" cy="457200"/>
              </a:xfrm>
              <a:prstGeom prst="round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sz="22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2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2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[1][4],1+</m:t>
                      </m:r>
                      <m:r>
                        <a:rPr lang="en-US" sz="22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2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[2][0])=</m:t>
                      </m:r>
                      <m:r>
                        <m:rPr>
                          <m:sty m:val="p"/>
                        </m:rPr>
                        <a:rPr lang="en-US" sz="22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sz="22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⁡(4,1+0)=</m:t>
                      </m:r>
                      <m:r>
                        <m:rPr>
                          <m:sty m:val="p"/>
                        </m:rPr>
                        <a:rPr lang="en-US" sz="22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sz="22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⁡(4,1)=1 </m:t>
                      </m:r>
                    </m:oMath>
                  </m:oMathPara>
                </a14:m>
                <a:endParaRPr 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7" name="Rounded 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880" y="6073697"/>
                <a:ext cx="7132320" cy="457200"/>
              </a:xfrm>
              <a:prstGeom prst="roundRect">
                <a:avLst/>
              </a:prstGeom>
              <a:blipFill>
                <a:blip r:embed="rId9"/>
                <a:stretch>
                  <a:fillRect b="-12987"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/>
          <p:cNvCxnSpPr/>
          <p:nvPr/>
        </p:nvCxnSpPr>
        <p:spPr>
          <a:xfrm flipH="1" flipV="1">
            <a:off x="6445517" y="5292636"/>
            <a:ext cx="2411100" cy="8730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ounded Rectangle 68"/>
              <p:cNvSpPr/>
              <p:nvPr/>
            </p:nvSpPr>
            <p:spPr>
              <a:xfrm>
                <a:off x="2087499" y="6087166"/>
                <a:ext cx="7132320" cy="457200"/>
              </a:xfrm>
              <a:prstGeom prst="roundRect">
                <a:avLst/>
              </a:prstGeom>
              <a:noFill/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sz="2200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sv-SE" sz="2200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sv-SE" sz="2200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sv-SE" sz="2200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[1][5],1+</m:t>
                      </m:r>
                      <m:r>
                        <a:rPr lang="sv-SE" sz="2200" i="1" dirty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sv-SE" sz="2200" i="1" dirty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[2][1])=</m:t>
                      </m:r>
                      <m:r>
                        <a:rPr lang="sv-SE" sz="2200" i="1" dirty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sv-SE" sz="2200" i="1" dirty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(5,1+1)=</m:t>
                      </m:r>
                      <m:r>
                        <a:rPr lang="sv-SE" sz="2200" i="1" dirty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sv-SE" sz="2200" i="1" dirty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(5,2)=2</m:t>
                      </m:r>
                    </m:oMath>
                  </m:oMathPara>
                </a14:m>
                <a:endParaRPr lang="en-US" sz="2200" dirty="0">
                  <a:solidFill>
                    <a:srgbClr val="0066FF"/>
                  </a:solidFill>
                </a:endParaRPr>
              </a:p>
            </p:txBody>
          </p:sp>
        </mc:Choice>
        <mc:Fallback xmlns="">
          <p:sp>
            <p:nvSpPr>
              <p:cNvPr id="69" name="Rounded 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499" y="6087166"/>
                <a:ext cx="7132320" cy="457200"/>
              </a:xfrm>
              <a:prstGeom prst="roundRect">
                <a:avLst/>
              </a:prstGeom>
              <a:blipFill>
                <a:blip r:embed="rId10"/>
                <a:stretch>
                  <a:fillRect b="-12987"/>
                </a:stretch>
              </a:blipFill>
              <a:ln w="12700"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Rounded Rectangle 69"/>
          <p:cNvSpPr/>
          <p:nvPr/>
        </p:nvSpPr>
        <p:spPr>
          <a:xfrm>
            <a:off x="5992755" y="3941635"/>
            <a:ext cx="457200" cy="411480"/>
          </a:xfrm>
          <a:prstGeom prst="roundRect">
            <a:avLst/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/>
          <p:cNvSpPr/>
          <p:nvPr/>
        </p:nvSpPr>
        <p:spPr>
          <a:xfrm>
            <a:off x="1875541" y="5012953"/>
            <a:ext cx="1005840" cy="411480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48094" y="4990011"/>
            <a:ext cx="36576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1</a:t>
            </a:r>
            <a:endParaRPr lang="en-US" sz="2400" b="1" dirty="0"/>
          </a:p>
        </p:txBody>
      </p:sp>
      <p:cxnSp>
        <p:nvCxnSpPr>
          <p:cNvPr id="72" name="Straight Arrow Connector 71"/>
          <p:cNvCxnSpPr/>
          <p:nvPr/>
        </p:nvCxnSpPr>
        <p:spPr>
          <a:xfrm flipH="1" flipV="1">
            <a:off x="7073153" y="5325035"/>
            <a:ext cx="1761564" cy="8606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6765268" y="4994110"/>
            <a:ext cx="36576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2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2005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6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1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1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-0.07188 0.11689 " pathEditMode="relative" rAng="0" ptsTypes="AA">
                                      <p:cBhvr>
                                        <p:cTn id="152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94" y="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1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00"/>
                            </p:stCondLst>
                            <p:childTnLst>
                              <p:par>
                                <p:cTn id="1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7 L 0.05976 -0.00093 " pathEditMode="relative" rAng="0" ptsTypes="AA">
                                      <p:cBhvr>
                                        <p:cTn id="196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2000"/>
                            </p:stCondLst>
                            <p:childTnLst>
                              <p:par>
                                <p:cTn id="1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1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500"/>
                            </p:stCondLst>
                            <p:childTnLst>
                              <p:par>
                                <p:cTn id="2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60" grpId="0"/>
      <p:bldP spid="61" grpId="0"/>
      <p:bldP spid="62" grpId="0"/>
      <p:bldP spid="63" grpId="0"/>
      <p:bldP spid="65" grpId="0"/>
      <p:bldP spid="57" grpId="0" animBg="1"/>
      <p:bldP spid="111" grpId="0" animBg="1"/>
      <p:bldP spid="112" grpId="0" animBg="1"/>
      <p:bldP spid="113" grpId="1" animBg="1"/>
      <p:bldP spid="113" grpId="2" animBg="1"/>
      <p:bldP spid="4" grpId="0" animBg="1"/>
      <p:bldP spid="5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67" grpId="0" animBg="1"/>
      <p:bldP spid="67" grpId="1" animBg="1"/>
      <p:bldP spid="69" grpId="0" animBg="1"/>
      <p:bldP spid="70" grpId="0" animBg="1"/>
      <p:bldP spid="70" grpId="1" animBg="1"/>
      <p:bldP spid="71" grpId="0" animBg="1"/>
      <p:bldP spid="6" grpId="0"/>
      <p:bldP spid="7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Change Problem – Dynamic Programming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Denominations: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=1,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=4,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dirty="0"/>
                  <a:t>. Make a change of </a:t>
                </a:r>
                <a:r>
                  <a:rPr lang="en-US" dirty="0" smtClean="0">
                    <a:solidFill>
                      <a:srgbClr val="AD1457"/>
                    </a:solidFill>
                  </a:rPr>
                  <a:t>Rs</a:t>
                </a:r>
                <a:r>
                  <a:rPr lang="en-US" dirty="0">
                    <a:solidFill>
                      <a:srgbClr val="AD1457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>
                    <a:solidFill>
                      <a:srgbClr val="AD1457"/>
                    </a:solidFill>
                  </a:rPr>
                  <a:t>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1785144" y="1447674"/>
                <a:ext cx="7653528" cy="176578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AD14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600"/>
                  </a:spcBef>
                </a:pPr>
                <a:r>
                  <a:rPr lang="en-US" sz="2200" dirty="0" smtClean="0">
                    <a:solidFill>
                      <a:srgbClr val="424242"/>
                    </a:solidFill>
                  </a:rPr>
                  <a:t>Step-1:  Make </a:t>
                </a:r>
                <a14:m>
                  <m:oMath xmlns:m="http://schemas.openxmlformats.org/officeDocument/2006/math">
                    <m:r>
                      <a:rPr lang="en-US" sz="2200" b="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200" b="0" i="1" dirty="0" err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sz="2200" b="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sz="2200" b="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200" b="0" i="1" dirty="0" err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200" b="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200" dirty="0">
                  <a:solidFill>
                    <a:srgbClr val="424242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rgbClr val="424242"/>
                    </a:solidFill>
                  </a:rPr>
                  <a:t>Step-2:  If </a:t>
                </a:r>
                <a14:m>
                  <m:oMath xmlns:m="http://schemas.openxmlformats.org/officeDocument/2006/math">
                    <m:r>
                      <a:rPr lang="en-US" sz="2200" b="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rgbClr val="424242"/>
                    </a:solidFill>
                  </a:rPr>
                  <a:t>then </a:t>
                </a:r>
                <a14:m>
                  <m:oMath xmlns:m="http://schemas.openxmlformats.org/officeDocument/2006/math">
                    <m:r>
                      <a:rPr lang="en-US" sz="2200" b="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200" b="0" i="1" dirty="0" err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sz="2200" b="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] = </m:t>
                    </m:r>
                    <m:r>
                      <a:rPr lang="en-US" sz="2200" b="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200" b="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sz="2200" b="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200" i="1" dirty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200" b="0" i="1" dirty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], </m:t>
                    </m:r>
                  </m:oMath>
                </a14:m>
                <a:r>
                  <a:rPr lang="en-US" sz="2200" dirty="0">
                    <a:solidFill>
                      <a:srgbClr val="424242"/>
                    </a:solidFill>
                  </a:rPr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200" b="0" i="1" dirty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200" dirty="0">
                  <a:solidFill>
                    <a:srgbClr val="424242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rgbClr val="424242"/>
                    </a:solidFill>
                  </a:rPr>
                  <a:t>Step-3:  If </a:t>
                </a:r>
                <a14:m>
                  <m:oMath xmlns:m="http://schemas.openxmlformats.org/officeDocument/2006/math">
                    <m:r>
                      <a:rPr lang="en-US" sz="2200" b="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200" i="1" dirty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200" b="0" i="1" dirty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rgbClr val="424242"/>
                    </a:solidFill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2200" b="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200" b="0" i="1" dirty="0" err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sz="2200" b="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] = </m:t>
                    </m:r>
                    <m:r>
                      <a:rPr lang="en-US" sz="2200" b="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200" b="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sz="2200" b="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200" dirty="0">
                  <a:solidFill>
                    <a:srgbClr val="424242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200" dirty="0">
                    <a:solidFill>
                      <a:srgbClr val="424242"/>
                    </a:solidFill>
                  </a:rPr>
                  <a:t>Step-4:  Otherwise </a:t>
                </a:r>
                <a14:m>
                  <m:oMath xmlns:m="http://schemas.openxmlformats.org/officeDocument/2006/math">
                    <m:r>
                      <a:rPr lang="en-US" sz="2200" b="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200" b="0" i="1" dirty="0" err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sz="2200" b="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] = </m:t>
                    </m:r>
                    <m:r>
                      <a:rPr lang="en-US" sz="2200" b="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2200" b="0" i="1" dirty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dirty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b="0" dirty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200" b="0" i="1" dirty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200" b="0" i="1" dirty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dirty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200" b="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2200" b="0" i="1" dirty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dirty="0" err="1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200" b="0" i="1" dirty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0" i="1" dirty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200" b="0" dirty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200" i="1" dirty="0">
                                <a:solidFill>
                                  <a:srgbClr val="42424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dirty="0">
                                <a:solidFill>
                                  <a:srgbClr val="42424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200" b="0" i="1" dirty="0">
                                <a:solidFill>
                                  <a:srgbClr val="42424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200" b="0" i="0" dirty="0" smtClean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>
                  <a:solidFill>
                    <a:srgbClr val="424242"/>
                  </a:solidFill>
                </a:endParaRPr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44" y="1447674"/>
                <a:ext cx="7653528" cy="1765788"/>
              </a:xfrm>
              <a:prstGeom prst="rect">
                <a:avLst/>
              </a:prstGeom>
              <a:blipFill>
                <a:blip r:embed="rId3"/>
                <a:stretch>
                  <a:fillRect l="-955" b="-4110"/>
                </a:stretch>
              </a:blipFill>
              <a:ln>
                <a:solidFill>
                  <a:srgbClr val="AD1457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9" name="Content Placeholder 3"/>
              <p:cNvGraphicFramePr>
                <a:graphicFrameLocks/>
              </p:cNvGraphicFramePr>
              <p:nvPr>
                <p:extLst/>
              </p:nvPr>
            </p:nvGraphicFramePr>
            <p:xfrm>
              <a:off x="1784489" y="3855723"/>
              <a:ext cx="7654839" cy="2133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785">
                      <a:extLst>
                        <a:ext uri="{9D8B030D-6E8A-4147-A177-3AD203B41FA5}">
                          <a16:colId xmlns:a16="http://schemas.microsoft.com/office/drawing/2014/main" val="1881567836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728414176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1893645811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329207486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47506232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1649283705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718640958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205601540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3562826060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2419456868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0070C0"/>
                              </a:solidFill>
                            </a:rPr>
                            <a:t>2</a:t>
                          </a:r>
                          <a:endParaRPr 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0070C0"/>
                              </a:solidFill>
                            </a:rPr>
                            <a:t>3</a:t>
                          </a:r>
                          <a:endParaRPr 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0070C0"/>
                              </a:solidFill>
                            </a:rPr>
                            <a:t>4</a:t>
                          </a:r>
                          <a:endParaRPr 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0070C0"/>
                              </a:solidFill>
                            </a:rPr>
                            <a:t>5</a:t>
                          </a:r>
                          <a:endParaRPr 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0070C0"/>
                              </a:solidFill>
                            </a:rPr>
                            <a:t>6</a:t>
                          </a:r>
                          <a:endParaRPr 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0070C0"/>
                              </a:solidFill>
                            </a:rPr>
                            <a:t>7</a:t>
                          </a:r>
                          <a:endParaRPr 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0070C0"/>
                              </a:solidFill>
                            </a:rPr>
                            <a:t>8</a:t>
                          </a:r>
                          <a:endParaRPr 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7363522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dirty="0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dirty="0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sz="2400" b="1" i="1" dirty="0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2400" b="1" i="1" dirty="0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1" i="1" dirty="0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0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1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2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3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4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5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6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7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8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186556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dirty="0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dirty="0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sz="2400" b="1" i="1" dirty="0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sz="2400" b="1" i="1" dirty="0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1" i="1" dirty="0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0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1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2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3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1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2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3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4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2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51394972"/>
                      </a:ext>
                    </a:extLst>
                  </a:tr>
                  <a:tr h="487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dirty="0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dirty="0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sz="2400" b="1" i="1" dirty="0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en-US" sz="2400" b="1" i="1" dirty="0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1" i="1" dirty="0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0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1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2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3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1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2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1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2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2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065237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9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59008264"/>
                  </p:ext>
                </p:extLst>
              </p:nvPr>
            </p:nvGraphicFramePr>
            <p:xfrm>
              <a:off x="1784489" y="3855723"/>
              <a:ext cx="7654839" cy="2133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785">
                      <a:extLst>
                        <a:ext uri="{9D8B030D-6E8A-4147-A177-3AD203B41FA5}">
                          <a16:colId xmlns:a16="http://schemas.microsoft.com/office/drawing/2014/main" val="1881567836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728414176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1893645811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329207486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47506232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1649283705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718640958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205601540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3562826060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2419456868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0070C0"/>
                              </a:solidFill>
                            </a:rPr>
                            <a:t>2</a:t>
                          </a:r>
                          <a:endParaRPr 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0070C0"/>
                              </a:solidFill>
                            </a:rPr>
                            <a:t>3</a:t>
                          </a:r>
                          <a:endParaRPr 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0070C0"/>
                              </a:solidFill>
                            </a:rPr>
                            <a:t>4</a:t>
                          </a:r>
                          <a:endParaRPr 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0070C0"/>
                              </a:solidFill>
                            </a:rPr>
                            <a:t>5</a:t>
                          </a:r>
                          <a:endParaRPr 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0070C0"/>
                              </a:solidFill>
                            </a:rPr>
                            <a:t>6</a:t>
                          </a:r>
                          <a:endParaRPr 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0070C0"/>
                              </a:solidFill>
                            </a:rPr>
                            <a:t>7</a:t>
                          </a:r>
                          <a:endParaRPr 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0070C0"/>
                              </a:solidFill>
                            </a:rPr>
                            <a:t>8</a:t>
                          </a:r>
                          <a:endParaRPr 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7363522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8" t="-100000" r="-539086" b="-2098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0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1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2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3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4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5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6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7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8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186556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8" t="-202222" r="-539086" b="-11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0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1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2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3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1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2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3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4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2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51394972"/>
                      </a:ext>
                    </a:extLst>
                  </a:tr>
                  <a:tr h="4876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8" t="-340000" r="-539086" b="-2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0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1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2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3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1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2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1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2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2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0652379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950258" y="4491780"/>
                <a:ext cx="82411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58" y="4491780"/>
                <a:ext cx="824117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950258" y="5028517"/>
                <a:ext cx="82411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58" y="5028517"/>
                <a:ext cx="824117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950258" y="5532123"/>
                <a:ext cx="82411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58" y="5532123"/>
                <a:ext cx="824117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4358386" y="3337847"/>
                <a:ext cx="304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386" y="3337847"/>
                <a:ext cx="304800" cy="461665"/>
              </a:xfrm>
              <a:prstGeom prst="rect">
                <a:avLst/>
              </a:prstGeom>
              <a:blipFill>
                <a:blip r:embed="rId8"/>
                <a:stretch>
                  <a:fillRect l="-16000" r="-12000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/>
          <p:cNvCxnSpPr/>
          <p:nvPr/>
        </p:nvCxnSpPr>
        <p:spPr>
          <a:xfrm>
            <a:off x="4626988" y="3637607"/>
            <a:ext cx="8704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5435139" y="3406775"/>
            <a:ext cx="118872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Amount </a:t>
            </a:r>
            <a:endParaRPr lang="en-US" sz="2400" dirty="0"/>
          </a:p>
        </p:txBody>
      </p:sp>
      <p:cxnSp>
        <p:nvCxnSpPr>
          <p:cNvPr id="109" name="Straight Connector 108"/>
          <p:cNvCxnSpPr/>
          <p:nvPr/>
        </p:nvCxnSpPr>
        <p:spPr>
          <a:xfrm>
            <a:off x="1786853" y="4936171"/>
            <a:ext cx="763524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1791959" y="5504827"/>
            <a:ext cx="7635240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2380129" y="847165"/>
            <a:ext cx="2944906" cy="430306"/>
          </a:xfrm>
          <a:prstGeom prst="roundRect">
            <a:avLst/>
          </a:prstGeom>
          <a:noFill/>
          <a:ln w="28575">
            <a:solidFill>
              <a:srgbClr val="F19D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7611035" y="847165"/>
            <a:ext cx="766483" cy="403411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TextBox 139"/>
          <p:cNvSpPr txBox="1"/>
          <p:nvPr/>
        </p:nvSpPr>
        <p:spPr>
          <a:xfrm>
            <a:off x="7453547" y="5027219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1" name="TextBox 140"/>
          <p:cNvSpPr txBox="1"/>
          <p:nvPr/>
        </p:nvSpPr>
        <p:spPr>
          <a:xfrm>
            <a:off x="8189055" y="5028874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2" name="TextBox 141"/>
          <p:cNvSpPr txBox="1"/>
          <p:nvPr/>
        </p:nvSpPr>
        <p:spPr>
          <a:xfrm>
            <a:off x="8899848" y="5027018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4" name="TextBox 143"/>
          <p:cNvSpPr txBox="1"/>
          <p:nvPr/>
        </p:nvSpPr>
        <p:spPr>
          <a:xfrm>
            <a:off x="3855717" y="5577564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4575289" y="5577564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6" name="TextBox 145"/>
          <p:cNvSpPr txBox="1"/>
          <p:nvPr/>
        </p:nvSpPr>
        <p:spPr>
          <a:xfrm>
            <a:off x="5308151" y="5571215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7" name="TextBox 146"/>
          <p:cNvSpPr txBox="1"/>
          <p:nvPr/>
        </p:nvSpPr>
        <p:spPr>
          <a:xfrm>
            <a:off x="6052673" y="5565704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8" name="TextBox 147"/>
          <p:cNvSpPr txBox="1"/>
          <p:nvPr/>
        </p:nvSpPr>
        <p:spPr>
          <a:xfrm>
            <a:off x="6760885" y="5579352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9" name="TextBox 148"/>
          <p:cNvSpPr txBox="1"/>
          <p:nvPr/>
        </p:nvSpPr>
        <p:spPr>
          <a:xfrm>
            <a:off x="7468695" y="5579352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0" name="TextBox 149"/>
          <p:cNvSpPr txBox="1"/>
          <p:nvPr/>
        </p:nvSpPr>
        <p:spPr>
          <a:xfrm>
            <a:off x="8177309" y="5567560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1" name="TextBox 150"/>
          <p:cNvSpPr txBox="1"/>
          <p:nvPr/>
        </p:nvSpPr>
        <p:spPr>
          <a:xfrm>
            <a:off x="8874655" y="5579151"/>
            <a:ext cx="4082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709212" y="5499445"/>
            <a:ext cx="731520" cy="484632"/>
          </a:xfrm>
          <a:prstGeom prst="rect">
            <a:avLst/>
          </a:prstGeom>
          <a:solidFill>
            <a:srgbClr val="0066FF">
              <a:alpha val="30000"/>
            </a:srgb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75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  <p:bldP spid="141" grpId="0" animBg="1"/>
      <p:bldP spid="142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Change Problem – Dynamic Programming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also find the </a:t>
            </a:r>
            <a:r>
              <a:rPr lang="en-US" dirty="0" smtClean="0"/>
              <a:t>coins </a:t>
            </a:r>
            <a:r>
              <a:rPr lang="en-US" dirty="0"/>
              <a:t>to be </a:t>
            </a:r>
            <a:r>
              <a:rPr lang="en-US" dirty="0" smtClean="0"/>
              <a:t>included in the solution set as follows: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Start looking at </a:t>
            </a:r>
            <a:r>
              <a:rPr lang="en-US" dirty="0" smtClean="0">
                <a:solidFill>
                  <a:srgbClr val="AD1457"/>
                </a:solidFill>
              </a:rPr>
              <a:t>c[3, 8] </a:t>
            </a:r>
            <a:r>
              <a:rPr lang="en-US" dirty="0">
                <a:solidFill>
                  <a:srgbClr val="AD1457"/>
                </a:solidFill>
              </a:rPr>
              <a:t>= </a:t>
            </a:r>
            <a:r>
              <a:rPr lang="en-US" dirty="0" smtClean="0">
                <a:solidFill>
                  <a:srgbClr val="AD1457"/>
                </a:solidFill>
              </a:rPr>
              <a:t>c[2, 8]  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⟹ </a:t>
            </a:r>
            <a:r>
              <a:rPr lang="en-US" dirty="0" smtClean="0"/>
              <a:t>So, </a:t>
            </a:r>
            <a:r>
              <a:rPr lang="en-US" b="1" dirty="0"/>
              <a:t>not to include </a:t>
            </a:r>
            <a:r>
              <a:rPr lang="en-US" dirty="0" smtClean="0"/>
              <a:t>a</a:t>
            </a:r>
            <a:r>
              <a:rPr lang="en-US" b="1" dirty="0" smtClean="0"/>
              <a:t> </a:t>
            </a:r>
            <a:r>
              <a:rPr lang="en-US" dirty="0" smtClean="0"/>
              <a:t>coin with denomination 6.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Next go to c[2,8] ≠ c[1, 8] </a:t>
            </a:r>
            <a:r>
              <a:rPr lang="en-US" dirty="0"/>
              <a:t>but </a:t>
            </a:r>
            <a:r>
              <a:rPr lang="en-US" dirty="0">
                <a:solidFill>
                  <a:srgbClr val="AD1457"/>
                </a:solidFill>
              </a:rPr>
              <a:t>c[2,8</a:t>
            </a:r>
            <a:r>
              <a:rPr lang="en-US" dirty="0" smtClean="0">
                <a:solidFill>
                  <a:srgbClr val="AD1457"/>
                </a:solidFill>
              </a:rPr>
              <a:t>] = 1 + c[2,4]</a:t>
            </a:r>
          </a:p>
          <a:p>
            <a:pPr marL="1001712" lvl="1" indent="-457200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rgbClr val="0070C0"/>
                </a:solidFill>
              </a:rPr>
              <a:t>So, </a:t>
            </a:r>
            <a:r>
              <a:rPr lang="en-US" dirty="0">
                <a:solidFill>
                  <a:srgbClr val="0070C0"/>
                </a:solidFill>
              </a:rPr>
              <a:t>include </a:t>
            </a:r>
            <a:r>
              <a:rPr lang="en-US" dirty="0" smtClean="0">
                <a:solidFill>
                  <a:srgbClr val="0070C0"/>
                </a:solidFill>
              </a:rPr>
              <a:t>a coin with denomination </a:t>
            </a:r>
            <a:r>
              <a:rPr lang="en-US" dirty="0">
                <a:solidFill>
                  <a:srgbClr val="0070C0"/>
                </a:solidFill>
              </a:rPr>
              <a:t>4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Now, got to c[2,4] </a:t>
            </a:r>
            <a:r>
              <a:rPr lang="en-US" dirty="0"/>
              <a:t>≠ </a:t>
            </a:r>
            <a:r>
              <a:rPr lang="en-US" dirty="0" smtClean="0"/>
              <a:t>c[1,4] </a:t>
            </a:r>
            <a:r>
              <a:rPr lang="en-US" dirty="0"/>
              <a:t>but </a:t>
            </a:r>
            <a:r>
              <a:rPr lang="en-US" dirty="0" smtClean="0">
                <a:solidFill>
                  <a:srgbClr val="AD1457"/>
                </a:solidFill>
              </a:rPr>
              <a:t>c[2,4] = 1+ c[2,0]</a:t>
            </a:r>
          </a:p>
          <a:p>
            <a:pPr marL="1001712" lvl="1" indent="-4572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70C0"/>
                </a:solidFill>
              </a:rPr>
              <a:t>So, again </a:t>
            </a:r>
            <a:r>
              <a:rPr lang="en-US" dirty="0" smtClean="0">
                <a:solidFill>
                  <a:srgbClr val="0070C0"/>
                </a:solidFill>
              </a:rPr>
              <a:t>include a </a:t>
            </a:r>
            <a:r>
              <a:rPr lang="en-US" dirty="0">
                <a:solidFill>
                  <a:srgbClr val="0070C0"/>
                </a:solidFill>
              </a:rPr>
              <a:t>coin with denomination 4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Go to c[2,0] = c[1,0] and stop.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40325538"/>
                  </p:ext>
                </p:extLst>
              </p:nvPr>
            </p:nvGraphicFramePr>
            <p:xfrm>
              <a:off x="1784489" y="3855723"/>
              <a:ext cx="7654839" cy="2133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785">
                      <a:extLst>
                        <a:ext uri="{9D8B030D-6E8A-4147-A177-3AD203B41FA5}">
                          <a16:colId xmlns:a16="http://schemas.microsoft.com/office/drawing/2014/main" val="1881567836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728414176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1893645811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329207486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47506232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1649283705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718640958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205601540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3562826060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2419456868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0070C0"/>
                              </a:solidFill>
                            </a:rPr>
                            <a:t>2</a:t>
                          </a:r>
                          <a:endParaRPr 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0070C0"/>
                              </a:solidFill>
                            </a:rPr>
                            <a:t>3</a:t>
                          </a:r>
                          <a:endParaRPr 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0070C0"/>
                              </a:solidFill>
                            </a:rPr>
                            <a:t>4</a:t>
                          </a:r>
                          <a:endParaRPr 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0070C0"/>
                              </a:solidFill>
                            </a:rPr>
                            <a:t>5</a:t>
                          </a:r>
                          <a:endParaRPr 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0070C0"/>
                              </a:solidFill>
                            </a:rPr>
                            <a:t>6</a:t>
                          </a:r>
                          <a:endParaRPr 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0070C0"/>
                              </a:solidFill>
                            </a:rPr>
                            <a:t>7</a:t>
                          </a:r>
                          <a:endParaRPr 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0070C0"/>
                              </a:solidFill>
                            </a:rPr>
                            <a:t>8</a:t>
                          </a:r>
                          <a:endParaRPr 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7363522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dirty="0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dirty="0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sz="2400" b="1" i="1" dirty="0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2400" b="1" i="1" dirty="0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1" i="1" dirty="0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0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1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2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3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4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5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6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7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8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186556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dirty="0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dirty="0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sz="2400" b="1" i="1" dirty="0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sz="2400" b="1" i="1" dirty="0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1" i="1" dirty="0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0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1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2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3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1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2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3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4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2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51394972"/>
                      </a:ext>
                    </a:extLst>
                  </a:tr>
                  <a:tr h="48768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dirty="0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dirty="0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sz="2400" b="1" i="1" dirty="0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en-US" sz="2400" b="1" i="1" dirty="0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1" i="1" dirty="0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0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1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2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3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1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2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1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2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2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065237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40325538"/>
                  </p:ext>
                </p:extLst>
              </p:nvPr>
            </p:nvGraphicFramePr>
            <p:xfrm>
              <a:off x="1784489" y="3855723"/>
              <a:ext cx="7654839" cy="2133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01785">
                      <a:extLst>
                        <a:ext uri="{9D8B030D-6E8A-4147-A177-3AD203B41FA5}">
                          <a16:colId xmlns:a16="http://schemas.microsoft.com/office/drawing/2014/main" val="1881567836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728414176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1893645811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329207486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47506232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1649283705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718640958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205601540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3562826060"/>
                        </a:ext>
                      </a:extLst>
                    </a:gridCol>
                    <a:gridCol w="717006">
                      <a:extLst>
                        <a:ext uri="{9D8B030D-6E8A-4147-A177-3AD203B41FA5}">
                          <a16:colId xmlns:a16="http://schemas.microsoft.com/office/drawing/2014/main" val="2419456868"/>
                        </a:ext>
                      </a:extLst>
                    </a:gridCol>
                  </a:tblGrid>
                  <a:tr h="548640"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0070C0"/>
                              </a:solidFill>
                            </a:rPr>
                            <a:t>0</a:t>
                          </a:r>
                          <a:endParaRPr 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0070C0"/>
                              </a:solidFill>
                            </a:rPr>
                            <a:t>1</a:t>
                          </a:r>
                          <a:endParaRPr 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0070C0"/>
                              </a:solidFill>
                            </a:rPr>
                            <a:t>2</a:t>
                          </a:r>
                          <a:endParaRPr 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0070C0"/>
                              </a:solidFill>
                            </a:rPr>
                            <a:t>3</a:t>
                          </a:r>
                          <a:endParaRPr 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0070C0"/>
                              </a:solidFill>
                            </a:rPr>
                            <a:t>4</a:t>
                          </a:r>
                          <a:endParaRPr 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0070C0"/>
                              </a:solidFill>
                            </a:rPr>
                            <a:t>5</a:t>
                          </a:r>
                          <a:endParaRPr 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0070C0"/>
                              </a:solidFill>
                            </a:rPr>
                            <a:t>6</a:t>
                          </a:r>
                          <a:endParaRPr 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0070C0"/>
                              </a:solidFill>
                            </a:rPr>
                            <a:t>7</a:t>
                          </a:r>
                          <a:endParaRPr 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rgbClr val="0070C0"/>
                              </a:solidFill>
                            </a:rPr>
                            <a:t>8</a:t>
                          </a:r>
                          <a:endParaRPr lang="en-US" sz="2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73635220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8" t="-100000" r="-539086" b="-2098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0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1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2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3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4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5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6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7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8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4186556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8" t="-202222" r="-539086" b="-11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0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1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2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3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1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2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3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4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2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51394972"/>
                      </a:ext>
                    </a:extLst>
                  </a:tr>
                  <a:tr h="4876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8" t="-340000" r="-539086" b="-2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0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1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2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3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1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2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1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2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2</a:t>
                          </a:r>
                          <a:endParaRPr lang="en-US" sz="2400" b="1" dirty="0"/>
                        </a:p>
                      </a:txBody>
                      <a:tcPr anchor="ctr" anchorCtr="1"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0652379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451378" y="1721741"/>
                <a:ext cx="5351929" cy="537754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20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200" i="1" dirty="0" err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sz="22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20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] = </m:t>
                    </m:r>
                    <m:r>
                      <a:rPr lang="en-US" sz="22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sz="220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20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2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20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sz="2200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200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],</m:t>
                    </m:r>
                    <m:r>
                      <a:rPr lang="en-US" sz="2200" b="1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200" b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1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200" b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200" b="1" i="1" dirty="0" err="1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200" b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sz="2200" b="1" i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200" b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200" b="1" i="1" dirty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dirty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2200" b="1" i="1" dirty="0">
                            <a:solidFill>
                              <a:srgbClr val="424242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200" b="1" dirty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200" dirty="0" smtClean="0">
                    <a:solidFill>
                      <a:srgbClr val="424242"/>
                    </a:solidFill>
                  </a:rPr>
                  <a:t>)</a:t>
                </a:r>
                <a:endParaRPr lang="en-US" sz="2200" dirty="0">
                  <a:solidFill>
                    <a:srgbClr val="424242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378" y="1721741"/>
                <a:ext cx="5351929" cy="537754"/>
              </a:xfrm>
              <a:prstGeom prst="roundRect">
                <a:avLst/>
              </a:prstGeom>
              <a:blipFill>
                <a:blip r:embed="rId3"/>
                <a:stretch>
                  <a:fillRect r="-341" b="-1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8709212" y="5499445"/>
            <a:ext cx="731520" cy="484632"/>
          </a:xfrm>
          <a:prstGeom prst="rect">
            <a:avLst/>
          </a:prstGeom>
          <a:solidFill>
            <a:srgbClr val="0066FF">
              <a:alpha val="30000"/>
            </a:srgb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9297736" y="5244353"/>
            <a:ext cx="0" cy="44375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360458" y="5392270"/>
            <a:ext cx="2501153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415553" y="5392270"/>
            <a:ext cx="2649070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146613" y="4760259"/>
            <a:ext cx="0" cy="51098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985247" y="4960826"/>
            <a:ext cx="731520" cy="548640"/>
          </a:xfrm>
          <a:prstGeom prst="rect">
            <a:avLst/>
          </a:prstGeom>
          <a:solidFill>
            <a:srgbClr val="FF0000">
              <a:alpha val="30000"/>
            </a:srgb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8901952" y="5042647"/>
            <a:ext cx="365760" cy="365760"/>
          </a:xfrm>
          <a:prstGeom prst="ellipse">
            <a:avLst/>
          </a:prstGeom>
          <a:noFill/>
          <a:ln w="28575"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029152" y="5047514"/>
            <a:ext cx="365760" cy="365760"/>
          </a:xfrm>
          <a:prstGeom prst="ellipse">
            <a:avLst/>
          </a:prstGeom>
          <a:noFill/>
          <a:ln w="28575"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576919" y="1707777"/>
            <a:ext cx="73152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490884" y="2182907"/>
            <a:ext cx="73152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508814" y="2967318"/>
            <a:ext cx="73152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781302" y="6118412"/>
            <a:ext cx="5661212" cy="34962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rgbClr val="AD1457"/>
                </a:solidFill>
              </a:rPr>
              <a:t>Solution contains 2 coins with denomination 4 </a:t>
            </a:r>
            <a:endParaRPr lang="en-US" sz="2200" dirty="0">
              <a:solidFill>
                <a:srgbClr val="AD14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04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  <p:bldP spid="17" grpId="0" animBg="1"/>
      <p:bldP spid="18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0/1 Knapsack Problem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5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0/1 Knapsack Problem - Dynamic Programming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need to generate table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(1…</m:t>
                    </m:r>
                    <m:r>
                      <a:rPr lang="en-US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,0…</m:t>
                    </m:r>
                    <m:r>
                      <a:rPr lang="en-US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dirty="0"/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sz="2200" dirty="0"/>
                  <a:t>where,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en-US" sz="2200" dirty="0">
                        <a:latin typeface="Cambria Math" panose="02040503050406030204" pitchFamily="18" charset="0"/>
                      </a:rPr>
                      <m:t>number</m:t>
                    </m:r>
                    <m:r>
                      <m:rPr>
                        <m:nor/>
                      </m:rPr>
                      <a:rPr lang="en-US" sz="22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200" dirty="0">
                        <a:latin typeface="Cambria Math" panose="020405030504060302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en-US" sz="22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200" dirty="0">
                        <a:latin typeface="Cambria Math" panose="02040503050406030204" pitchFamily="18" charset="0"/>
                      </a:rPr>
                      <m:t>objects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200" b="1" dirty="0"/>
              </a:p>
              <a:p>
                <a:pPr marL="85725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200" dirty="0">
                        <a:latin typeface="Cambria Math" panose="02040503050406030204" pitchFamily="18" charset="0"/>
                      </a:rPr>
                      <m:t>capacity</m:t>
                    </m:r>
                    <m:r>
                      <m:rPr>
                        <m:nor/>
                      </m:rPr>
                      <a:rPr lang="en-US" sz="22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200" dirty="0">
                        <a:latin typeface="Cambria Math" panose="020405030504060302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en-US" sz="22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200" dirty="0">
                        <a:latin typeface="Cambria Math" panose="02040503050406030204" pitchFamily="18" charset="0"/>
                      </a:rPr>
                      <m:t>knapsack</m:t>
                    </m:r>
                    <m:r>
                      <m:rPr>
                        <m:nor/>
                      </m:rPr>
                      <a:rPr lang="en-US" sz="2200" dirty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200" b="1" dirty="0">
                  <a:solidFill>
                    <a:srgbClr val="AD1457"/>
                  </a:solidFill>
                </a:endParaRPr>
              </a:p>
              <a:p>
                <a:pPr marL="400050" lvl="1" indent="0">
                  <a:buNone/>
                </a:pPr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194098" y="2301753"/>
                <a:ext cx="8942295" cy="325418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 dirty="0">
                    <a:solidFill>
                      <a:schemeClr val="tx1"/>
                    </a:solidFill>
                  </a:rPr>
                  <a:t>To generate table </a:t>
                </a:r>
                <a14:m>
                  <m:oMath xmlns:m="http://schemas.openxmlformats.org/officeDocument/2006/math"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use following steps:</a:t>
                </a:r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 dirty="0">
                    <a:solidFill>
                      <a:srgbClr val="AD1457"/>
                    </a:solidFill>
                  </a:rPr>
                  <a:t>Step-1: Make </a:t>
                </a:r>
                <a14:m>
                  <m:oMath xmlns:m="http://schemas.openxmlformats.org/officeDocument/2006/math">
                    <m:r>
                      <a:rPr lang="en-US" sz="2400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dirty="0" err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][0]=0 </m:t>
                    </m:r>
                    <m:r>
                      <a:rPr lang="en-US" sz="2400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2400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0&lt;</m:t>
                    </m:r>
                    <m:r>
                      <a:rPr lang="en-US" sz="2400" dirty="0" err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>
                  <a:solidFill>
                    <a:srgbClr val="AD1457"/>
                  </a:solidFill>
                </a:endParaRPr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 dirty="0">
                    <a:solidFill>
                      <a:srgbClr val="AD1457"/>
                    </a:solidFill>
                  </a:rPr>
                  <a:t>Step-2: if </a:t>
                </a:r>
                <a14:m>
                  <m:oMath xmlns:m="http://schemas.openxmlformats.org/officeDocument/2006/math">
                    <m:r>
                      <a:rPr lang="en-US" sz="2400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&lt;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2400" dirty="0">
                    <a:solidFill>
                      <a:srgbClr val="AD1457"/>
                    </a:solidFill>
                  </a:rPr>
                  <a:t>then 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 dirty="0">
                    <a:solidFill>
                      <a:schemeClr val="tx1"/>
                    </a:solidFill>
                  </a:rPr>
                  <a:t>		</a:t>
                </a:r>
                <a14:m>
                  <m:oMath xmlns:m="http://schemas.openxmlformats.org/officeDocument/2006/math"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dirty="0" err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−1][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 dirty="0">
                    <a:solidFill>
                      <a:srgbClr val="AD1457"/>
                    </a:solidFill>
                  </a:rPr>
                  <a:t>Step-3: if </a:t>
                </a:r>
                <a14:m>
                  <m:oMath xmlns:m="http://schemas.openxmlformats.org/officeDocument/2006/math">
                    <m:r>
                      <a:rPr lang="en-US" sz="2400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≥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US" sz="2400" dirty="0">
                    <a:solidFill>
                      <a:srgbClr val="AD1457"/>
                    </a:solidFill>
                  </a:rPr>
                  <a:t>then </a:t>
                </a:r>
              </a:p>
              <a:p>
                <a:pPr marL="0" lvl="1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 dirty="0">
                    <a:solidFill>
                      <a:srgbClr val="AD1457"/>
                    </a:solidFill>
                  </a:rPr>
                  <a:t>		</a:t>
                </a:r>
                <a14:m>
                  <m:oMath xmlns:m="http://schemas.openxmlformats.org/officeDocument/2006/math"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]=</m:t>
                    </m:r>
                    <m:r>
                      <m:rPr>
                        <m:sty m:val="p"/>
                      </m:rP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−1][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], 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−1][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 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]+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098" y="2301753"/>
                <a:ext cx="8942295" cy="3254187"/>
              </a:xfrm>
              <a:prstGeom prst="rect">
                <a:avLst/>
              </a:prstGeom>
              <a:blipFill>
                <a:blip r:embed="rId3"/>
                <a:stretch>
                  <a:fillRect l="-1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747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0/1 Knapsack Problem - Dynamic Programming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Solve the following knapsack problem using dynamic programming technique</a:t>
                </a:r>
                <a:r>
                  <a:rPr lang="en-US" dirty="0" smtClean="0"/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i="0" dirty="0" smtClean="0">
                  <a:solidFill>
                    <a:srgbClr val="424242"/>
                  </a:solidFill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i="0" dirty="0" smtClean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=11 </m:t>
                    </m:r>
                  </m:oMath>
                </a14:m>
                <a:r>
                  <a:rPr lang="en-US" dirty="0" smtClean="0">
                    <a:solidFill>
                      <a:srgbClr val="424242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rgbClr val="424242"/>
                        </a:solidFill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dirty="0">
                  <a:solidFill>
                    <a:srgbClr val="424242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67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082698"/>
                  </p:ext>
                </p:extLst>
              </p:nvPr>
            </p:nvGraphicFramePr>
            <p:xfrm>
              <a:off x="2895600" y="2404826"/>
              <a:ext cx="6400800" cy="1271808"/>
            </p:xfrm>
            <a:graphic>
              <a:graphicData uri="http://schemas.openxmlformats.org/drawingml/2006/table">
                <a:tbl>
                  <a:tblPr firstRow="1" firstCol="1" bandRow="1">
                    <a:tableStyleId>{00A15C55-8517-42AA-B614-E9B94910E393}</a:tableStyleId>
                  </a:tblPr>
                  <a:tblGrid>
                    <a:gridCol w="1295400">
                      <a:extLst>
                        <a:ext uri="{9D8B030D-6E8A-4147-A177-3AD203B41FA5}">
                          <a16:colId xmlns:a16="http://schemas.microsoft.com/office/drawing/2014/main" val="1723877004"/>
                        </a:ext>
                      </a:extLst>
                    </a:gridCol>
                    <a:gridCol w="1003974">
                      <a:extLst>
                        <a:ext uri="{9D8B030D-6E8A-4147-A177-3AD203B41FA5}">
                          <a16:colId xmlns:a16="http://schemas.microsoft.com/office/drawing/2014/main" val="845621035"/>
                        </a:ext>
                      </a:extLst>
                    </a:gridCol>
                    <a:gridCol w="1159098">
                      <a:extLst>
                        <a:ext uri="{9D8B030D-6E8A-4147-A177-3AD203B41FA5}">
                          <a16:colId xmlns:a16="http://schemas.microsoft.com/office/drawing/2014/main" val="3159257064"/>
                        </a:ext>
                      </a:extLst>
                    </a:gridCol>
                    <a:gridCol w="1069938">
                      <a:extLst>
                        <a:ext uri="{9D8B030D-6E8A-4147-A177-3AD203B41FA5}">
                          <a16:colId xmlns:a16="http://schemas.microsoft.com/office/drawing/2014/main" val="1307698233"/>
                        </a:ext>
                      </a:extLst>
                    </a:gridCol>
                    <a:gridCol w="980775">
                      <a:extLst>
                        <a:ext uri="{9D8B030D-6E8A-4147-A177-3AD203B41FA5}">
                          <a16:colId xmlns:a16="http://schemas.microsoft.com/office/drawing/2014/main" val="3571796038"/>
                        </a:ext>
                      </a:extLst>
                    </a:gridCol>
                    <a:gridCol w="891615">
                      <a:extLst>
                        <a:ext uri="{9D8B030D-6E8A-4147-A177-3AD203B41FA5}">
                          <a16:colId xmlns:a16="http://schemas.microsoft.com/office/drawing/2014/main" val="3138893208"/>
                        </a:ext>
                      </a:extLst>
                    </a:gridCol>
                  </a:tblGrid>
                  <a:tr h="423936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rgbClr val="C00000"/>
                              </a:solidFill>
                              <a:effectLst/>
                            </a:rPr>
                            <a:t>Object</a:t>
                          </a:r>
                          <a14:m>
                            <m:oMath xmlns:m="http://schemas.openxmlformats.org/officeDocument/2006/math">
                              <m:r>
                                <a:rPr lang="en-US" sz="2400" i="1" dirty="0" smtClean="0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 dirty="0" err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endParaRPr lang="en-US" sz="240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solidFill>
                                      <a:srgbClr val="C0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6335145"/>
                      </a:ext>
                    </a:extLst>
                  </a:tr>
                  <a:tr h="42393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 smtClean="0">
                              <a:effectLst/>
                            </a:rPr>
                            <a:t>1</a:t>
                          </a:r>
                          <a:endParaRPr lang="en-US" sz="24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 smtClean="0">
                              <a:effectLst/>
                            </a:rPr>
                            <a:t>6</a:t>
                          </a:r>
                          <a:endParaRPr lang="en-US" sz="24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 smtClean="0">
                              <a:effectLst/>
                            </a:rPr>
                            <a:t>18</a:t>
                          </a:r>
                          <a:endParaRPr lang="en-US" sz="24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 smtClean="0">
                              <a:effectLst/>
                            </a:rPr>
                            <a:t>22</a:t>
                          </a:r>
                          <a:endParaRPr lang="en-US" sz="24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 smtClean="0">
                              <a:effectLst/>
                            </a:rPr>
                            <a:t>28</a:t>
                          </a:r>
                          <a:endParaRPr lang="en-US" sz="24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8203117"/>
                      </a:ext>
                    </a:extLst>
                  </a:tr>
                  <a:tr h="423936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 smtClean="0">
                              <a:effectLst/>
                            </a:rPr>
                            <a:t>1</a:t>
                          </a:r>
                          <a:endParaRPr lang="en-US" sz="24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 smtClean="0">
                              <a:effectLst/>
                            </a:rPr>
                            <a:t>2</a:t>
                          </a:r>
                          <a:endParaRPr lang="en-US" sz="24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 smtClean="0">
                              <a:effectLst/>
                            </a:rPr>
                            <a:t>5</a:t>
                          </a:r>
                          <a:endParaRPr lang="en-US" sz="24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 smtClean="0">
                              <a:effectLst/>
                            </a:rPr>
                            <a:t>6</a:t>
                          </a:r>
                          <a:endParaRPr lang="en-US" sz="24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 smtClean="0">
                              <a:effectLst/>
                            </a:rPr>
                            <a:t>7</a:t>
                          </a:r>
                          <a:endParaRPr lang="en-US" sz="24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779019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082698"/>
                  </p:ext>
                </p:extLst>
              </p:nvPr>
            </p:nvGraphicFramePr>
            <p:xfrm>
              <a:off x="2895600" y="2404826"/>
              <a:ext cx="6400800" cy="1271808"/>
            </p:xfrm>
            <a:graphic>
              <a:graphicData uri="http://schemas.openxmlformats.org/drawingml/2006/table">
                <a:tbl>
                  <a:tblPr firstRow="1" firstCol="1" bandRow="1">
                    <a:tableStyleId>{00A15C55-8517-42AA-B614-E9B94910E393}</a:tableStyleId>
                  </a:tblPr>
                  <a:tblGrid>
                    <a:gridCol w="1295400">
                      <a:extLst>
                        <a:ext uri="{9D8B030D-6E8A-4147-A177-3AD203B41FA5}">
                          <a16:colId xmlns:a16="http://schemas.microsoft.com/office/drawing/2014/main" val="1723877004"/>
                        </a:ext>
                      </a:extLst>
                    </a:gridCol>
                    <a:gridCol w="1003974">
                      <a:extLst>
                        <a:ext uri="{9D8B030D-6E8A-4147-A177-3AD203B41FA5}">
                          <a16:colId xmlns:a16="http://schemas.microsoft.com/office/drawing/2014/main" val="845621035"/>
                        </a:ext>
                      </a:extLst>
                    </a:gridCol>
                    <a:gridCol w="1159098">
                      <a:extLst>
                        <a:ext uri="{9D8B030D-6E8A-4147-A177-3AD203B41FA5}">
                          <a16:colId xmlns:a16="http://schemas.microsoft.com/office/drawing/2014/main" val="3159257064"/>
                        </a:ext>
                      </a:extLst>
                    </a:gridCol>
                    <a:gridCol w="1069938">
                      <a:extLst>
                        <a:ext uri="{9D8B030D-6E8A-4147-A177-3AD203B41FA5}">
                          <a16:colId xmlns:a16="http://schemas.microsoft.com/office/drawing/2014/main" val="1307698233"/>
                        </a:ext>
                      </a:extLst>
                    </a:gridCol>
                    <a:gridCol w="980775">
                      <a:extLst>
                        <a:ext uri="{9D8B030D-6E8A-4147-A177-3AD203B41FA5}">
                          <a16:colId xmlns:a16="http://schemas.microsoft.com/office/drawing/2014/main" val="3571796038"/>
                        </a:ext>
                      </a:extLst>
                    </a:gridCol>
                    <a:gridCol w="891615">
                      <a:extLst>
                        <a:ext uri="{9D8B030D-6E8A-4147-A177-3AD203B41FA5}">
                          <a16:colId xmlns:a16="http://schemas.microsoft.com/office/drawing/2014/main" val="3138893208"/>
                        </a:ext>
                      </a:extLst>
                    </a:gridCol>
                  </a:tblGrid>
                  <a:tr h="42393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39" t="-14286" r="-394366" b="-2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1098" t="-14286" r="-412195" b="-2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9474" t="-14286" r="-255789" b="-2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3295" t="-14286" r="-176136" b="-2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62733" t="-14286" r="-92547" b="-2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20548" t="-14286" r="-2055" b="-23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6335145"/>
                      </a:ext>
                    </a:extLst>
                  </a:tr>
                  <a:tr h="42393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39" t="-114286" r="-394366" b="-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 smtClean="0">
                              <a:effectLst/>
                            </a:rPr>
                            <a:t>1</a:t>
                          </a:r>
                          <a:endParaRPr lang="en-US" sz="24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 smtClean="0">
                              <a:effectLst/>
                            </a:rPr>
                            <a:t>6</a:t>
                          </a:r>
                          <a:endParaRPr lang="en-US" sz="24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 smtClean="0">
                              <a:effectLst/>
                            </a:rPr>
                            <a:t>18</a:t>
                          </a:r>
                          <a:endParaRPr lang="en-US" sz="24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 smtClean="0">
                              <a:effectLst/>
                            </a:rPr>
                            <a:t>22</a:t>
                          </a:r>
                          <a:endParaRPr lang="en-US" sz="24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 smtClean="0">
                              <a:effectLst/>
                            </a:rPr>
                            <a:t>28</a:t>
                          </a:r>
                          <a:endParaRPr lang="en-US" sz="24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8203117"/>
                      </a:ext>
                    </a:extLst>
                  </a:tr>
                  <a:tr h="42393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939" t="-214286" r="-394366" b="-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 smtClean="0">
                              <a:effectLst/>
                            </a:rPr>
                            <a:t>1</a:t>
                          </a:r>
                          <a:endParaRPr lang="en-US" sz="24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 smtClean="0">
                              <a:effectLst/>
                            </a:rPr>
                            <a:t>2</a:t>
                          </a:r>
                          <a:endParaRPr lang="en-US" sz="24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 smtClean="0">
                              <a:effectLst/>
                            </a:rPr>
                            <a:t>5</a:t>
                          </a:r>
                          <a:endParaRPr lang="en-US" sz="24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 smtClean="0">
                              <a:effectLst/>
                            </a:rPr>
                            <a:t>6</a:t>
                          </a:r>
                          <a:endParaRPr lang="en-US" sz="24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 smtClean="0">
                              <a:effectLst/>
                            </a:rPr>
                            <a:t>7</a:t>
                          </a:r>
                          <a:endParaRPr lang="en-US" sz="24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Shruti" panose="020B0502040204020203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7790190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48382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>
            <a:cxnSpLocks/>
          </p:cNvCxnSpPr>
          <p:nvPr/>
        </p:nvCxnSpPr>
        <p:spPr>
          <a:xfrm>
            <a:off x="1191446" y="-17287"/>
            <a:ext cx="0" cy="5486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534989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cxnSpLocks/>
            <a:stCxn id="6" idx="4"/>
          </p:cNvCxnSpPr>
          <p:nvPr/>
        </p:nvCxnSpPr>
        <p:spPr>
          <a:xfrm>
            <a:off x="1191446" y="1009551"/>
            <a:ext cx="0" cy="5029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512751" y="530001"/>
            <a:ext cx="8767718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AD1457"/>
                </a:solidFill>
              </a:rPr>
              <a:t>Outline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24242"/>
                </a:solidFill>
              </a:rPr>
              <a:t>Introduction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24242"/>
                </a:solidFill>
              </a:rPr>
              <a:t>The Principle of optimality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24242"/>
                </a:solidFill>
              </a:rPr>
              <a:t>Problem Solving using Dynamic Programming – Calculating the Binomial Coefficient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24242"/>
                </a:solidFill>
              </a:rPr>
              <a:t>Making Change Problem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24242"/>
                </a:solidFill>
              </a:rPr>
              <a:t>Knapsack Problem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24242"/>
                </a:solidFill>
              </a:rPr>
              <a:t>Assembly Line-Scheduling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24242"/>
                </a:solidFill>
              </a:rPr>
              <a:t>All Points Shortest Path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24242"/>
                </a:solidFill>
              </a:rPr>
              <a:t>Matrix Chain Multiplication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24242"/>
                </a:solidFill>
              </a:rPr>
              <a:t>Longest Common Subsequence</a:t>
            </a:r>
          </a:p>
        </p:txBody>
      </p:sp>
    </p:spTree>
    <p:extLst>
      <p:ext uri="{BB962C8B-B14F-4D97-AF65-F5344CB8AC3E}">
        <p14:creationId xmlns:p14="http://schemas.microsoft.com/office/powerpoint/2010/main" val="272453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0/1 Knapsack Problem - Dynamic Programming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87591527"/>
                  </p:ext>
                </p:extLst>
              </p:nvPr>
            </p:nvGraphicFramePr>
            <p:xfrm>
              <a:off x="621579" y="3230877"/>
              <a:ext cx="8763000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955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11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1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 smtClean="0">
                              <a:solidFill>
                                <a:srgbClr val="AD1457"/>
                              </a:solidFill>
                            </a:rPr>
                            <a:t>weight &amp; value</a:t>
                          </a:r>
                          <a:endParaRPr lang="en-US" sz="22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3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4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5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6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7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8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9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10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11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000" b="1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lang="en-US" sz="2000" b="1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𝟏𝟖</m:t>
                                </m:r>
                              </m:oMath>
                            </m:oMathPara>
                          </a14:m>
                          <a:endParaRPr lang="en-US" sz="2000" b="1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𝟐𝟐</m:t>
                                </m:r>
                              </m:oMath>
                            </m:oMathPara>
                          </a14:m>
                          <a:endParaRPr lang="en-US" sz="2000" b="1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𝟐𝟖</m:t>
                                </m:r>
                              </m:oMath>
                            </m:oMathPara>
                          </a14:m>
                          <a:endParaRPr lang="en-US" sz="2000" b="1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87591527"/>
                  </p:ext>
                </p:extLst>
              </p:nvPr>
            </p:nvGraphicFramePr>
            <p:xfrm>
              <a:off x="621579" y="3230877"/>
              <a:ext cx="8763000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955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11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12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 smtClean="0">
                              <a:solidFill>
                                <a:srgbClr val="AD1457"/>
                              </a:solidFill>
                            </a:rPr>
                            <a:t>weight &amp; value</a:t>
                          </a:r>
                          <a:endParaRPr lang="en-US" sz="22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3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4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5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6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7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8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9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10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11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1" t="-108000" r="-318895" b="-4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1" t="-205263" r="-318895" b="-3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1" t="-309333" r="-318895" b="-2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1" t="-409333" r="-318895" b="-1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1" t="-509333" r="-318895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5" name="Straight Arrow Connector 4"/>
          <p:cNvCxnSpPr/>
          <p:nvPr/>
        </p:nvCxnSpPr>
        <p:spPr>
          <a:xfrm>
            <a:off x="4317024" y="2999415"/>
            <a:ext cx="87047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982002" y="2699655"/>
                <a:ext cx="365760" cy="457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002" y="2699655"/>
                <a:ext cx="365760" cy="457200"/>
              </a:xfrm>
              <a:prstGeom prst="rect">
                <a:avLst/>
              </a:prstGeom>
              <a:blipFill>
                <a:blip r:embed="rId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210897" y="2781646"/>
            <a:ext cx="2535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Knapsack Capacity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7704440"/>
                  </p:ext>
                </p:extLst>
              </p:nvPr>
            </p:nvGraphicFramePr>
            <p:xfrm>
              <a:off x="621579" y="1066799"/>
              <a:ext cx="11030490" cy="151964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621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6838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506549"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US" sz="2000" i="1" dirty="0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000" i="1" dirty="0" err="1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][0]=0 </m:t>
                                </m:r>
                                <m:r>
                                  <a:rPr lang="en-US" sz="2000" i="1" dirty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𝑓𝑜𝑟</m:t>
                                </m:r>
                                <m:r>
                                  <a:rPr lang="en-US" sz="2000" i="1" dirty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 0&lt;</m:t>
                                </m:r>
                                <m:r>
                                  <a:rPr lang="en-US" sz="2000" i="1" dirty="0" err="1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2000" i="1" dirty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rowSpan="3">
                      <a:txBody>
                        <a:bodyPr/>
                        <a:lstStyle/>
                        <a:p>
                          <a:pPr lvl="0"/>
                          <a:endParaRPr lang="en-US" sz="2000" dirty="0" smtClean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6549">
                    <a:tc>
                      <a:txBody>
                        <a:bodyPr/>
                        <a:lstStyle/>
                        <a:p>
                          <a:pPr marL="0" lvl="0" indent="-57150">
                            <a:buNone/>
                          </a:pPr>
                          <a:r>
                            <a:rPr lang="en-US" sz="2000" b="1" dirty="0" smtClean="0">
                              <a:solidFill>
                                <a:schemeClr val="tx1"/>
                              </a:solidFill>
                            </a:rPr>
                            <a:t>if</a:t>
                          </a:r>
                          <a:r>
                            <a:rPr lang="en-US" sz="2000" dirty="0" smtClean="0">
                              <a:solidFill>
                                <a:srgbClr val="C00000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0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000" b="1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2000" b="1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oMath>
                          </a14:m>
                          <a:r>
                            <a:rPr lang="en-US" sz="2000" dirty="0" smtClean="0">
                              <a:solidFill>
                                <a:srgbClr val="AD1457"/>
                              </a:solidFill>
                            </a:rPr>
                            <a:t>then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dirty="0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 dirty="0" smtClean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dirty="0" err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 dirty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dirty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2000" b="0" i="1" dirty="0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2000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000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−1][</m:t>
                              </m:r>
                              <m:r>
                                <a:rPr lang="en-US" sz="2000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sz="20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6549"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1" dirty="0" smtClean="0">
                              <a:solidFill>
                                <a:schemeClr val="tx1"/>
                              </a:solidFill>
                            </a:rPr>
                            <a:t>else</a:t>
                          </a:r>
                          <a:r>
                            <a:rPr lang="en-US" sz="2000" dirty="0" smtClean="0">
                              <a:solidFill>
                                <a:srgbClr val="C00000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dirty="0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2000" i="1" dirty="0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000" i="1" dirty="0" err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][</m:t>
                              </m:r>
                              <m:r>
                                <a:rPr lang="en-US" sz="2000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]=</m:t>
                              </m:r>
                              <m:r>
                                <m:rPr>
                                  <m:sty m:val="p"/>
                                </m:rPr>
                                <a:rPr lang="en-US" sz="2000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  <m:r>
                                <a:rPr lang="en-US" sz="2000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2000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000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−1][</m:t>
                              </m:r>
                              <m:r>
                                <a:rPr lang="en-US" sz="2000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], </m:t>
                              </m:r>
                              <m:r>
                                <a:rPr lang="en-US" sz="2000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2000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000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−1][</m:t>
                              </m:r>
                              <m:r>
                                <a:rPr lang="en-US" sz="2000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 dirty="0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sz="2000" i="1" dirty="0" smtClean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]+</m:t>
                              </m:r>
                              <m:sSub>
                                <m:sSubPr>
                                  <m:ctrlPr>
                                    <a:rPr lang="en-US" sz="2000" i="1" dirty="0" smtClean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20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7704440"/>
                  </p:ext>
                </p:extLst>
              </p:nvPr>
            </p:nvGraphicFramePr>
            <p:xfrm>
              <a:off x="621579" y="1066799"/>
              <a:ext cx="11030490" cy="151964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621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6838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5065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2" t="-1190" r="-85189" b="-201190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pPr lvl="0"/>
                          <a:endParaRPr lang="en-US" sz="2000" dirty="0" smtClean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65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2" t="-102410" r="-85189" b="-103614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65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2" t="-200000" r="-85189" b="-2381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2" name="Straight Connector 31"/>
          <p:cNvCxnSpPr/>
          <p:nvPr/>
        </p:nvCxnSpPr>
        <p:spPr>
          <a:xfrm>
            <a:off x="720639" y="1447800"/>
            <a:ext cx="2743200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713786" y="3280186"/>
            <a:ext cx="19431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73126" y="3741484"/>
            <a:ext cx="19431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660063" y="4187888"/>
            <a:ext cx="19431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660063" y="4647643"/>
            <a:ext cx="19431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663777" y="5120461"/>
            <a:ext cx="19431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660831" y="5570843"/>
            <a:ext cx="19431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780216" y="3304903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3352420" y="3304903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3910153" y="3302470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4469679" y="3320143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5028660" y="3311371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5580134" y="3306312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6133016" y="3321936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3819738" y="3152884"/>
            <a:ext cx="0" cy="292608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6692542" y="3320143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7250867" y="3308873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7809416" y="3308873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8355334" y="3304263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8902886" y="3293249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2822206" y="3764647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2819405" y="4197988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2819405" y="4650374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2819405" y="5117202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2819405" y="5563871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3359336" y="3749102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326279" y="4221306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3355527" y="4672147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3342432" y="5132142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3355527" y="5579236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3908217" y="3749101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3918190" y="4199468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3931798" y="4670806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3918222" y="5117202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3938072" y="5577837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97" name="Straight Connector 96"/>
          <p:cNvCxnSpPr/>
          <p:nvPr/>
        </p:nvCxnSpPr>
        <p:spPr>
          <a:xfrm>
            <a:off x="587829" y="4598126"/>
            <a:ext cx="3827417" cy="13063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/>
          <p:cNvSpPr/>
          <p:nvPr/>
        </p:nvSpPr>
        <p:spPr>
          <a:xfrm>
            <a:off x="3905794" y="3265714"/>
            <a:ext cx="404949" cy="378823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4465566" y="3731682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4475539" y="4182049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4489147" y="4653387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475571" y="5099783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4495421" y="5560418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54" name="Straight Connector 53"/>
          <p:cNvCxnSpPr/>
          <p:nvPr/>
        </p:nvCxnSpPr>
        <p:spPr>
          <a:xfrm>
            <a:off x="570410" y="4593769"/>
            <a:ext cx="4389120" cy="13063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4450084" y="3274421"/>
            <a:ext cx="404949" cy="378823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5035979" y="3740389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5045952" y="4190756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5059560" y="4662094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5045984" y="5108490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5065834" y="5569125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0" name="Oval 99"/>
          <p:cNvSpPr/>
          <p:nvPr/>
        </p:nvSpPr>
        <p:spPr>
          <a:xfrm>
            <a:off x="5011781" y="3261358"/>
            <a:ext cx="404949" cy="378823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53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33333E-6 L 0.04453 -0.00047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6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-0.00039 0.06574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454 -0.00046 L 0.09284 0.00139 " pathEditMode="relative" rAng="0" ptsTypes="AA">
                                      <p:cBhvr>
                                        <p:cTn id="15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284 0.00139 L 0.13672 -0.00047 " pathEditMode="relative" rAng="0" ptsTypes="AA">
                                      <p:cBhvr>
                                        <p:cTn id="19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0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102" grpId="0" animBg="1"/>
      <p:bldP spid="102" grpId="1" animBg="1"/>
      <p:bldP spid="49" grpId="0" animBg="1"/>
      <p:bldP spid="50" grpId="0" animBg="1"/>
      <p:bldP spid="51" grpId="0" animBg="1"/>
      <p:bldP spid="52" grpId="0" animBg="1"/>
      <p:bldP spid="53" grpId="0" animBg="1"/>
      <p:bldP spid="55" grpId="0" animBg="1"/>
      <p:bldP spid="55" grpId="1" animBg="1"/>
      <p:bldP spid="88" grpId="0" animBg="1"/>
      <p:bldP spid="89" grpId="0" animBg="1"/>
      <p:bldP spid="95" grpId="0" animBg="1"/>
      <p:bldP spid="96" grpId="0" animBg="1"/>
      <p:bldP spid="98" grpId="0" animBg="1"/>
      <p:bldP spid="100" grpId="0" animBg="1"/>
      <p:bldP spid="100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0/1 Knapsack Problem - Dynamic Programming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0519784"/>
                  </p:ext>
                </p:extLst>
              </p:nvPr>
            </p:nvGraphicFramePr>
            <p:xfrm>
              <a:off x="621579" y="3230877"/>
              <a:ext cx="8763000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955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11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1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 smtClean="0">
                              <a:solidFill>
                                <a:srgbClr val="AD1457"/>
                              </a:solidFill>
                            </a:rPr>
                            <a:t>weight &amp; value</a:t>
                          </a:r>
                          <a:endParaRPr lang="en-US" sz="22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3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4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5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6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7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8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9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10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11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000" b="1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lang="en-US" sz="2000" b="1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𝟏𝟖</m:t>
                                </m:r>
                              </m:oMath>
                            </m:oMathPara>
                          </a14:m>
                          <a:endParaRPr lang="en-US" sz="2000" b="1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24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𝟐𝟐</m:t>
                                </m:r>
                              </m:oMath>
                            </m:oMathPara>
                          </a14:m>
                          <a:endParaRPr lang="en-US" sz="2000" b="1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24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28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29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29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𝟐𝟖</m:t>
                                </m:r>
                              </m:oMath>
                            </m:oMathPara>
                          </a14:m>
                          <a:endParaRPr lang="en-US" sz="2000" b="1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28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29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34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35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0519784"/>
                  </p:ext>
                </p:extLst>
              </p:nvPr>
            </p:nvGraphicFramePr>
            <p:xfrm>
              <a:off x="621579" y="3230877"/>
              <a:ext cx="8763000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955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11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12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 smtClean="0">
                              <a:solidFill>
                                <a:srgbClr val="AD1457"/>
                              </a:solidFill>
                            </a:rPr>
                            <a:t>weight &amp; value</a:t>
                          </a:r>
                          <a:endParaRPr lang="en-US" sz="22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3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4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5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6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7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8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9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10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11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1" t="-108000" r="-318895" b="-4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1" t="-205263" r="-318895" b="-327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1" t="-309333" r="-318895" b="-2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24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1" t="-409333" r="-318895" b="-1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24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28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29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29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1" t="-509333" r="-318895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28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29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34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35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5" name="Straight Arrow Connector 4"/>
          <p:cNvCxnSpPr/>
          <p:nvPr/>
        </p:nvCxnSpPr>
        <p:spPr>
          <a:xfrm>
            <a:off x="4317024" y="2999415"/>
            <a:ext cx="87047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982002" y="2699655"/>
                <a:ext cx="365760" cy="457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002" y="2699655"/>
                <a:ext cx="365760" cy="457200"/>
              </a:xfrm>
              <a:prstGeom prst="rect">
                <a:avLst/>
              </a:prstGeom>
              <a:blipFill>
                <a:blip r:embed="rId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210897" y="2781646"/>
            <a:ext cx="2535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Knapsack Capacity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21579" y="1066799"/>
              <a:ext cx="11030490" cy="151964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621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6838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506549"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r>
                                  <a:rPr lang="en-US" sz="2000" i="1" dirty="0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000" i="1" dirty="0" err="1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][0]=0 </m:t>
                                </m:r>
                                <m:r>
                                  <a:rPr lang="en-US" sz="2000" i="1" dirty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𝑓𝑜𝑟</m:t>
                                </m:r>
                                <m:r>
                                  <a:rPr lang="en-US" sz="2000" i="1" dirty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 0&lt;</m:t>
                                </m:r>
                                <m:r>
                                  <a:rPr lang="en-US" sz="2000" i="1" dirty="0" err="1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 dirty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2000" i="1" dirty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rowSpan="3">
                      <a:txBody>
                        <a:bodyPr/>
                        <a:lstStyle/>
                        <a:p>
                          <a:pPr lvl="0"/>
                          <a:endParaRPr lang="en-US" sz="2000" dirty="0" smtClean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6549">
                    <a:tc>
                      <a:txBody>
                        <a:bodyPr/>
                        <a:lstStyle/>
                        <a:p>
                          <a:pPr marL="0" lvl="0" indent="-57150">
                            <a:buNone/>
                          </a:pPr>
                          <a:r>
                            <a:rPr lang="en-US" sz="2000" b="1" dirty="0" smtClean="0">
                              <a:solidFill>
                                <a:schemeClr val="tx1"/>
                              </a:solidFill>
                            </a:rPr>
                            <a:t>if</a:t>
                          </a:r>
                          <a:r>
                            <a:rPr lang="en-US" sz="2000" dirty="0" smtClean="0">
                              <a:solidFill>
                                <a:srgbClr val="C00000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sz="20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2000" b="1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2000" b="1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oMath>
                          </a14:m>
                          <a:r>
                            <a:rPr lang="en-US" sz="2000" dirty="0" smtClean="0">
                              <a:solidFill>
                                <a:srgbClr val="AD1457"/>
                              </a:solidFill>
                            </a:rPr>
                            <a:t>then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dirty="0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 dirty="0" smtClean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dirty="0" err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 dirty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dirty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sz="2000" b="0" i="1" dirty="0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2000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000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−1][</m:t>
                              </m:r>
                              <m:r>
                                <a:rPr lang="en-US" sz="2000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endParaRPr lang="en-US" sz="20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6549"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b="1" dirty="0" smtClean="0">
                              <a:solidFill>
                                <a:schemeClr val="tx1"/>
                              </a:solidFill>
                            </a:rPr>
                            <a:t>else</a:t>
                          </a:r>
                          <a:r>
                            <a:rPr lang="en-US" sz="2000" dirty="0" smtClean="0">
                              <a:solidFill>
                                <a:srgbClr val="C00000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dirty="0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2000" i="1" dirty="0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000" i="1" dirty="0" err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][</m:t>
                              </m:r>
                              <m:r>
                                <a:rPr lang="en-US" sz="2000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]=</m:t>
                              </m:r>
                              <m:r>
                                <m:rPr>
                                  <m:sty m:val="p"/>
                                </m:rPr>
                                <a:rPr lang="en-US" sz="2000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  <m:r>
                                <a:rPr lang="en-US" sz="2000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2000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2000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000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−1][</m:t>
                              </m:r>
                              <m:r>
                                <a:rPr lang="en-US" sz="2000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], </m:t>
                              </m:r>
                              <m:r>
                                <a:rPr lang="en-US" sz="2000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sz="2000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000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−1][</m:t>
                              </m:r>
                              <m:r>
                                <a:rPr lang="en-US" sz="2000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 dirty="0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sz="2000" i="1" dirty="0" smtClean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]+</m:t>
                              </m:r>
                              <m:sSub>
                                <m:sSubPr>
                                  <m:ctrlPr>
                                    <a:rPr lang="en-US" sz="2000" i="1" dirty="0" smtClean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dirty="0" smtClean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20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7704440"/>
                  </p:ext>
                </p:extLst>
              </p:nvPr>
            </p:nvGraphicFramePr>
            <p:xfrm>
              <a:off x="621579" y="1066799"/>
              <a:ext cx="11030490" cy="151964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9621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6838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5065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2" t="-1190" r="-85189" b="-201190"/>
                          </a:stretch>
                        </a:blipFill>
                      </a:tcPr>
                    </a:tc>
                    <a:tc rowSpan="3">
                      <a:txBody>
                        <a:bodyPr/>
                        <a:lstStyle/>
                        <a:p>
                          <a:pPr lvl="0"/>
                          <a:endParaRPr lang="en-US" sz="2000" dirty="0" smtClean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065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2" t="-102410" r="-85189" b="-103614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65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2" t="-200000" r="-85189" b="-2381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58" name="Straight Connector 57"/>
          <p:cNvCxnSpPr/>
          <p:nvPr/>
        </p:nvCxnSpPr>
        <p:spPr>
          <a:xfrm>
            <a:off x="607359" y="4156920"/>
            <a:ext cx="877824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5585571" y="3783092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6161890" y="3754483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6684645" y="3754483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7266232" y="3739775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7811396" y="3762834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8334151" y="3762834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8915738" y="3748126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21574" y="3701142"/>
            <a:ext cx="2093976" cy="914400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5564776" y="3265714"/>
            <a:ext cx="404949" cy="378823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610051" y="4224114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156114" y="4221305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721899" y="4212531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286451" y="4237132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805620" y="4229656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8371405" y="4181693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935957" y="4245483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27529" y="3689360"/>
            <a:ext cx="2095500" cy="1371600"/>
          </a:xfrm>
          <a:prstGeom prst="rect">
            <a:avLst/>
          </a:prstGeom>
          <a:solidFill>
            <a:srgbClr val="00B0F0">
              <a:alpha val="30000"/>
            </a:srgb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592632" y="4650837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138695" y="4648028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6704480" y="4665380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7308221" y="4650792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7788201" y="4656379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353986" y="4673731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8918538" y="4672206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6633898" y="1154014"/>
                <a:ext cx="4978406" cy="132343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h𝑒𝑟𝑒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=3,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=5, 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=5, 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=18</m:t>
                      </m:r>
                    </m:oMath>
                  </m:oMathPara>
                </a14:m>
                <a:endParaRPr lang="en-US" sz="2000" dirty="0"/>
              </a:p>
              <a:p>
                <a:pPr lvl="0"/>
                <a:r>
                  <a:rPr lang="en-US" sz="2000" dirty="0"/>
                  <a:t>So,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&gt;=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[3][5] =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𝑚𝑎𝑥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[2][5],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[2][0]+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i="1" baseline="-25000" dirty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          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𝑚𝑎𝑥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⁡(7,0+18) =</m:t>
                    </m:r>
                    <m:r>
                      <a:rPr lang="en-US" sz="20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𝟏𝟖</m:t>
                    </m:r>
                  </m:oMath>
                </a14:m>
                <a:endParaRPr lang="en-US" sz="20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898" y="1154014"/>
                <a:ext cx="4978406" cy="1323439"/>
              </a:xfrm>
              <a:prstGeom prst="rect">
                <a:avLst/>
              </a:prstGeom>
              <a:blipFill>
                <a:blip r:embed="rId5"/>
                <a:stretch>
                  <a:fillRect l="-1224" b="-4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6607773" y="1154014"/>
                <a:ext cx="5030657" cy="132343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h𝑒𝑟𝑒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=3,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=6, 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=5, 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=18</m:t>
                      </m:r>
                    </m:oMath>
                  </m:oMathPara>
                </a14:m>
                <a:endParaRPr lang="en-US" sz="2000" dirty="0"/>
              </a:p>
              <a:p>
                <a:pPr lvl="0"/>
                <a:r>
                  <a:rPr lang="en-US" sz="2000" dirty="0"/>
                  <a:t>So,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&gt;=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[3][6] =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𝑚𝑎𝑥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[2][6],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[2][1]+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i="1" baseline="-25000" dirty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           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𝑚𝑎𝑥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⁡(7,1+18) = </m:t>
                    </m:r>
                    <m:r>
                      <a:rPr lang="en-US" sz="20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𝟏𝟗</m:t>
                    </m:r>
                  </m:oMath>
                </a14:m>
                <a:endParaRPr lang="en-US" sz="20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773" y="1154014"/>
                <a:ext cx="5030657" cy="1323439"/>
              </a:xfrm>
              <a:prstGeom prst="rect">
                <a:avLst/>
              </a:prstGeom>
              <a:blipFill>
                <a:blip r:embed="rId6"/>
                <a:stretch>
                  <a:fillRect l="-1333" b="-4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/>
          <p:cNvSpPr txBox="1"/>
          <p:nvPr/>
        </p:nvSpPr>
        <p:spPr>
          <a:xfrm>
            <a:off x="618565" y="3684494"/>
            <a:ext cx="2095500" cy="1828800"/>
          </a:xfrm>
          <a:prstGeom prst="rect">
            <a:avLst/>
          </a:prstGeom>
          <a:solidFill>
            <a:srgbClr val="00B0F0">
              <a:alpha val="30000"/>
            </a:srgb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5583668" y="5112518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6129731" y="5109709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6695516" y="5127061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7299257" y="5112473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7779237" y="5118060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8345022" y="5135412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8909574" y="5133887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5597115" y="5569716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6143178" y="5566907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6708963" y="5584259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7312704" y="5569671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7792684" y="5575258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8358469" y="5592610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8923021" y="5591085"/>
            <a:ext cx="36576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614082" y="3684494"/>
            <a:ext cx="2095500" cy="2286000"/>
          </a:xfrm>
          <a:prstGeom prst="rect">
            <a:avLst/>
          </a:prstGeom>
          <a:solidFill>
            <a:srgbClr val="00B0F0">
              <a:alpha val="30000"/>
            </a:srgb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8831643" y="5508812"/>
            <a:ext cx="548640" cy="457200"/>
          </a:xfrm>
          <a:prstGeom prst="rect">
            <a:avLst/>
          </a:prstGeom>
          <a:solidFill>
            <a:srgbClr val="AD1457">
              <a:alpha val="3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67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-0.00053 0.0662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3 0.0662 L 0.00169 0.13287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6 L 0.04674 0.00116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1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99" grpId="0" animBg="1"/>
      <p:bldP spid="101" grpId="0" animBg="1"/>
      <p:bldP spid="103" grpId="0" animBg="1"/>
      <p:bldP spid="104" grpId="0" animBg="1"/>
      <p:bldP spid="105" grpId="0" animBg="1"/>
      <p:bldP spid="106" grpId="0" animBg="1"/>
      <p:bldP spid="16" grpId="0" animBg="1"/>
      <p:bldP spid="16" grpId="1" animBg="1"/>
      <p:bldP spid="18" grpId="0" animBg="1"/>
      <p:bldP spid="18" grpId="1" animBg="1"/>
      <p:bldP spid="18" grpId="2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50" grpId="0" animBg="1"/>
      <p:bldP spid="50" grpId="1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60" grpId="0" animBg="1"/>
      <p:bldP spid="61" grpId="0" animBg="1"/>
      <p:bldP spid="62" grpId="0" animBg="1"/>
      <p:bldP spid="62" grpId="1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7" grpId="1" animBg="1"/>
      <p:bldP spid="7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0/1 Knapsack Problem - Dynamic Programming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also find the objects to be carried in the knapsack as follows,</a:t>
            </a:r>
          </a:p>
          <a:p>
            <a:pPr marL="914400" lvl="1" indent="-457200" algn="l">
              <a:spcBef>
                <a:spcPts val="1200"/>
              </a:spcBef>
              <a:buFont typeface="+mj-lt"/>
              <a:buAutoNum type="arabicPeriod"/>
            </a:pPr>
            <a:r>
              <a:rPr lang="en-US" sz="2200" dirty="0"/>
              <a:t>Start looking at </a:t>
            </a:r>
            <a:r>
              <a:rPr lang="en-US" sz="2200" dirty="0">
                <a:solidFill>
                  <a:srgbClr val="AD1457"/>
                </a:solidFill>
              </a:rPr>
              <a:t>V[5, 11] = V[4, 11</a:t>
            </a:r>
            <a:r>
              <a:rPr lang="en-US" sz="2200" dirty="0" smtClean="0">
                <a:solidFill>
                  <a:srgbClr val="AD1457"/>
                </a:solidFill>
              </a:rPr>
              <a:t>]  </a:t>
            </a:r>
            <a:r>
              <a:rPr lang="en-US" sz="22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⟹ </a:t>
            </a:r>
            <a:r>
              <a:rPr lang="en-US" sz="2200" dirty="0" smtClean="0"/>
              <a:t>So </a:t>
            </a:r>
            <a:r>
              <a:rPr lang="en-US" sz="2200" b="1" dirty="0" smtClean="0"/>
              <a:t>not to include </a:t>
            </a:r>
            <a:r>
              <a:rPr lang="en-US" sz="2200" dirty="0" smtClean="0"/>
              <a:t>object 5</a:t>
            </a:r>
          </a:p>
          <a:p>
            <a:pPr marL="914400" lvl="1" indent="-457200">
              <a:spcBef>
                <a:spcPts val="1200"/>
              </a:spcBef>
              <a:buFont typeface="+mj-lt"/>
              <a:buAutoNum type="arabicPeriod" startAt="2"/>
            </a:pPr>
            <a:r>
              <a:rPr lang="en-US" sz="2200" dirty="0" smtClean="0"/>
              <a:t>Next go to V[4, 11] ≠ V[3, 11] but </a:t>
            </a:r>
            <a:r>
              <a:rPr lang="en-US" sz="2200" dirty="0">
                <a:solidFill>
                  <a:srgbClr val="AD1457"/>
                </a:solidFill>
              </a:rPr>
              <a:t>V[4, 11] </a:t>
            </a:r>
            <a:r>
              <a:rPr lang="en-US" sz="2200" dirty="0" smtClean="0">
                <a:solidFill>
                  <a:srgbClr val="AD1457"/>
                </a:solidFill>
              </a:rPr>
              <a:t>= V[3,11-w</a:t>
            </a:r>
            <a:r>
              <a:rPr lang="en-US" sz="2200" baseline="-25000" dirty="0" smtClean="0">
                <a:solidFill>
                  <a:srgbClr val="AD1457"/>
                </a:solidFill>
              </a:rPr>
              <a:t>4</a:t>
            </a:r>
            <a:r>
              <a:rPr lang="en-US" sz="2200" dirty="0" smtClean="0">
                <a:solidFill>
                  <a:srgbClr val="AD1457"/>
                </a:solidFill>
              </a:rPr>
              <a:t>]+v</a:t>
            </a:r>
            <a:r>
              <a:rPr lang="en-US" sz="2200" baseline="-25000" dirty="0" smtClean="0">
                <a:solidFill>
                  <a:srgbClr val="AD1457"/>
                </a:solidFill>
              </a:rPr>
              <a:t>4 </a:t>
            </a:r>
            <a:r>
              <a:rPr lang="en-US" sz="2200" dirty="0">
                <a:solidFill>
                  <a:srgbClr val="AD1457"/>
                </a:solidFill>
              </a:rPr>
              <a:t>= </a:t>
            </a:r>
            <a:r>
              <a:rPr lang="en-US" sz="2200" dirty="0" smtClean="0">
                <a:solidFill>
                  <a:srgbClr val="AD1457"/>
                </a:solidFill>
              </a:rPr>
              <a:t>V[3, 5]+22 </a:t>
            </a:r>
            <a:r>
              <a:rPr lang="en-US" sz="2200" baseline="-25000" dirty="0" smtClean="0">
                <a:solidFill>
                  <a:srgbClr val="AD1457"/>
                </a:solidFill>
              </a:rPr>
              <a:t> </a:t>
            </a:r>
            <a:r>
              <a:rPr lang="en-US" sz="2200" b="1" dirty="0" smtClean="0">
                <a:solidFill>
                  <a:srgbClr val="0070C0"/>
                </a:solidFill>
              </a:rPr>
              <a:t>So include object 4</a:t>
            </a:r>
          </a:p>
          <a:p>
            <a:pPr marL="914400" lvl="1" indent="-457200">
              <a:spcBef>
                <a:spcPts val="1200"/>
              </a:spcBef>
              <a:buFont typeface="+mj-lt"/>
              <a:buAutoNum type="arabicPeriod" startAt="3"/>
            </a:pPr>
            <a:r>
              <a:rPr lang="en-US" sz="2200" dirty="0" smtClean="0"/>
              <a:t>Now go to V[3,5] ≠ V[2,5] but </a:t>
            </a:r>
            <a:r>
              <a:rPr lang="en-US" sz="2200" dirty="0" smtClean="0">
                <a:solidFill>
                  <a:srgbClr val="AD1457"/>
                </a:solidFill>
              </a:rPr>
              <a:t>V[3,5] = V[2,5-w</a:t>
            </a:r>
            <a:r>
              <a:rPr lang="en-US" sz="2200" baseline="-25000" dirty="0" smtClean="0">
                <a:solidFill>
                  <a:srgbClr val="AD1457"/>
                </a:solidFill>
              </a:rPr>
              <a:t>3</a:t>
            </a:r>
            <a:r>
              <a:rPr lang="en-US" sz="2200" dirty="0" smtClean="0">
                <a:solidFill>
                  <a:srgbClr val="AD1457"/>
                </a:solidFill>
              </a:rPr>
              <a:t>]+v</a:t>
            </a:r>
            <a:r>
              <a:rPr lang="en-US" sz="2200" baseline="-25000" dirty="0" smtClean="0">
                <a:solidFill>
                  <a:srgbClr val="AD1457"/>
                </a:solidFill>
              </a:rPr>
              <a:t>3 </a:t>
            </a:r>
            <a:r>
              <a:rPr lang="en-US" sz="2200" dirty="0">
                <a:solidFill>
                  <a:srgbClr val="AD1457"/>
                </a:solidFill>
              </a:rPr>
              <a:t>= </a:t>
            </a:r>
            <a:r>
              <a:rPr lang="en-US" sz="2200" dirty="0" smtClean="0">
                <a:solidFill>
                  <a:srgbClr val="AD1457"/>
                </a:solidFill>
              </a:rPr>
              <a:t>V[2,0]+18</a:t>
            </a:r>
            <a:r>
              <a:rPr lang="en-US" sz="2200" baseline="-25000" dirty="0" smtClean="0">
                <a:solidFill>
                  <a:srgbClr val="AD1457"/>
                </a:solidFill>
              </a:rPr>
              <a:t> </a:t>
            </a:r>
            <a:r>
              <a:rPr lang="en-US" sz="2200" b="1" dirty="0" smtClean="0">
                <a:solidFill>
                  <a:srgbClr val="0070C0"/>
                </a:solidFill>
              </a:rPr>
              <a:t>So </a:t>
            </a:r>
            <a:r>
              <a:rPr lang="en-US" sz="2200" b="1" dirty="0">
                <a:solidFill>
                  <a:srgbClr val="0070C0"/>
                </a:solidFill>
              </a:rPr>
              <a:t>include object 3</a:t>
            </a:r>
          </a:p>
          <a:p>
            <a:pPr marL="914400" lvl="1" indent="-457200">
              <a:spcBef>
                <a:spcPts val="1200"/>
              </a:spcBef>
              <a:buFont typeface="+mj-lt"/>
              <a:buAutoNum type="arabicPeriod" startAt="4"/>
            </a:pPr>
            <a:r>
              <a:rPr lang="en-US" sz="2200" dirty="0" smtClean="0"/>
              <a:t>Now </a:t>
            </a:r>
            <a:r>
              <a:rPr lang="en-US" sz="2200" dirty="0"/>
              <a:t>V[2,0] = V[1, 0]  and V[1,0] = V[0,0] </a:t>
            </a:r>
            <a:r>
              <a:rPr 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⟹ </a:t>
            </a:r>
            <a:r>
              <a:rPr lang="en-US" sz="2200" dirty="0" smtClean="0"/>
              <a:t>So </a:t>
            </a:r>
            <a:r>
              <a:rPr lang="en-US" sz="2200" dirty="0"/>
              <a:t>objects 2 and 1 are </a:t>
            </a:r>
            <a:r>
              <a:rPr lang="en-US" sz="2200" b="1" dirty="0"/>
              <a:t>not included</a:t>
            </a:r>
            <a:r>
              <a:rPr lang="en-US" sz="2200" dirty="0"/>
              <a:t>.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00884300"/>
                  </p:ext>
                </p:extLst>
              </p:nvPr>
            </p:nvGraphicFramePr>
            <p:xfrm>
              <a:off x="676170" y="3981504"/>
              <a:ext cx="8763000" cy="243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955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11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1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 smtClean="0">
                              <a:solidFill>
                                <a:srgbClr val="AD1457"/>
                              </a:solidFill>
                            </a:rPr>
                            <a:t>weight &amp; value</a:t>
                          </a:r>
                          <a:endParaRPr lang="en-US" sz="22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3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4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5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6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7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8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9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10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11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000" b="1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lang="en-US" sz="2000" b="1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𝟏𝟖</m:t>
                                </m:r>
                              </m:oMath>
                            </m:oMathPara>
                          </a14:m>
                          <a:endParaRPr lang="en-US" sz="2000" b="1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24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𝟐𝟐</m:t>
                                </m:r>
                              </m:oMath>
                            </m:oMathPara>
                          </a14:m>
                          <a:endParaRPr lang="en-US" sz="2000" b="1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22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24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28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29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29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𝟐𝟖</m:t>
                                </m:r>
                              </m:oMath>
                            </m:oMathPara>
                          </a14:m>
                          <a:endParaRPr lang="en-US" sz="2000" b="1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22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28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29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34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35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00884300"/>
                  </p:ext>
                </p:extLst>
              </p:nvPr>
            </p:nvGraphicFramePr>
            <p:xfrm>
              <a:off x="676170" y="3981504"/>
              <a:ext cx="8763000" cy="2438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955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11"/>
                        </a:ext>
                      </a:extLst>
                    </a:gridCol>
                    <a:gridCol w="555625">
                      <a:extLst>
                        <a:ext uri="{9D8B030D-6E8A-4147-A177-3AD203B41FA5}">
                          <a16:colId xmlns:a16="http://schemas.microsoft.com/office/drawing/2014/main" val="20012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200" dirty="0" smtClean="0">
                              <a:solidFill>
                                <a:srgbClr val="AD1457"/>
                              </a:solidFill>
                            </a:rPr>
                            <a:t>weight &amp; value</a:t>
                          </a:r>
                          <a:endParaRPr lang="en-US" sz="22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3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4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5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6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7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8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9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10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AD1457"/>
                              </a:solidFill>
                            </a:rPr>
                            <a:t>11</a:t>
                          </a:r>
                          <a:endParaRPr lang="en-US" sz="24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1" t="-126154" r="-318895" b="-4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1" t="-222727" r="-318895" b="-32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1" t="-327692" r="-318895" b="-2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19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24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1" t="-427692" r="-318895" b="-1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22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24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28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29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29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1" t="-527692" r="-318895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6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7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22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28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29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34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35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40</a:t>
                          </a:r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196084" y="3266366"/>
                <a:ext cx="5577840" cy="457200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i="1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][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r>
                        <m:rPr>
                          <m:sty m:val="p"/>
                        </m:rP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−1][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], </m:t>
                      </m:r>
                      <m:r>
                        <a:rPr lang="en-US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][</m:t>
                      </m:r>
                      <m:r>
                        <a:rPr lang="en-US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sz="2000" b="1" i="1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000" b="1" i="1" baseline="-25000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0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]+</m:t>
                      </m:r>
                      <m:sSub>
                        <m:sSubPr>
                          <m:ctrlP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0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084" y="3266366"/>
                <a:ext cx="5577840" cy="457200"/>
              </a:xfrm>
              <a:prstGeom prst="roundRect">
                <a:avLst/>
              </a:prstGeom>
              <a:blipFill>
                <a:blip r:embed="rId3"/>
                <a:stretch>
                  <a:fillRect b="-6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886234" y="6027427"/>
            <a:ext cx="548640" cy="402336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9365976" y="5872151"/>
            <a:ext cx="0" cy="44375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2" idx="3"/>
          </p:cNvCxnSpPr>
          <p:nvPr/>
        </p:nvCxnSpPr>
        <p:spPr>
          <a:xfrm flipH="1" flipV="1">
            <a:off x="5986504" y="5550778"/>
            <a:ext cx="3050900" cy="40456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8983840" y="5643149"/>
            <a:ext cx="365760" cy="365760"/>
          </a:xfrm>
          <a:prstGeom prst="ellipse">
            <a:avLst/>
          </a:prstGeom>
          <a:noFill/>
          <a:ln w="28575"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660659" y="5238580"/>
            <a:ext cx="365760" cy="365760"/>
          </a:xfrm>
          <a:prstGeom prst="ellipse">
            <a:avLst/>
          </a:prstGeom>
          <a:noFill/>
          <a:ln w="28575">
            <a:solidFill>
              <a:srgbClr val="42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780531" y="4837997"/>
            <a:ext cx="548640" cy="384048"/>
          </a:xfrm>
          <a:prstGeom prst="rect">
            <a:avLst/>
          </a:prstGeom>
          <a:solidFill>
            <a:srgbClr val="FF0000">
              <a:alpha val="30000"/>
            </a:srgb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832716" y="4596487"/>
            <a:ext cx="0" cy="51098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142596" y="5119316"/>
            <a:ext cx="2560320" cy="408027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020672" y="1707777"/>
            <a:ext cx="73152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534836" y="2156013"/>
            <a:ext cx="73152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705602" y="2617694"/>
            <a:ext cx="73152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165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2" grpId="0" animBg="1"/>
      <p:bldP spid="13" grpId="0" animBg="1"/>
      <p:bldP spid="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0/1 Knapsack Problem - Dynamic Programming </a:t>
            </a:r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9218" name="Picture 2" descr="https://static.javatpoint.com/tutorial/daa/images/example-of-0-1-knapsack-proble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940" y="874712"/>
            <a:ext cx="8376120" cy="240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example-of-0-1-knapsack-problem2.png (423×126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3867149"/>
            <a:ext cx="8302625" cy="247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54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0/1 Knapsack Problem - Dynamic Programming Example</a:t>
            </a:r>
          </a:p>
        </p:txBody>
      </p:sp>
      <p:pic>
        <p:nvPicPr>
          <p:cNvPr id="10242" name="Picture 2" descr="https://static.javatpoint.com/tutorial/daa/images/example-of-0-1-knapsack-problem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784" y="1088332"/>
            <a:ext cx="8366529" cy="240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static.javatpoint.com/tutorial/daa/images/example-of-0-1-knapsack-problem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974" y="3683000"/>
            <a:ext cx="8275273" cy="23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45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0/1 Knapsack Problem - Dynamic Programming Example</a:t>
            </a:r>
          </a:p>
        </p:txBody>
      </p:sp>
      <p:pic>
        <p:nvPicPr>
          <p:cNvPr id="11266" name="Picture 2" descr="https://static.javatpoint.com/tutorial/daa/images/example-of-0-1-knapsack-problem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534" y="1088332"/>
            <a:ext cx="8345270" cy="235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static.javatpoint.com/tutorial/daa/images/example-of-0-1-knapsack-problem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534" y="3441700"/>
            <a:ext cx="8350661" cy="235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70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 Pair Shortest Path – Floyd’s Algorithm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22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Given a </a:t>
                </a:r>
                <a:r>
                  <a:rPr lang="en-US" dirty="0" smtClean="0">
                    <a:solidFill>
                      <a:srgbClr val="AD1457"/>
                    </a:solidFill>
                  </a:rPr>
                  <a:t>directed, connected weighted graph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i="0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i="0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i="0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r>
                  <a:rPr lang="en-US" dirty="0"/>
                  <a:t>for each edge </a:t>
                </a:r>
                <a14:m>
                  <m:oMath xmlns:m="http://schemas.openxmlformats.org/officeDocument/2006/math">
                    <m:r>
                      <a:rPr lang="en-US" i="0" dirty="0" smtClean="0">
                        <a:latin typeface="Cambria Math" panose="02040503050406030204" pitchFamily="18" charset="0"/>
                      </a:rPr>
                      <m:t>⟨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i="0" dirty="0">
                        <a:latin typeface="Cambria Math" panose="02040503050406030204" pitchFamily="18" charset="0"/>
                      </a:rPr>
                      <m:t>⟩∈</m:t>
                    </m:r>
                    <m:r>
                      <m:rPr>
                        <m:sty m:val="p"/>
                      </m:rPr>
                      <a:rPr lang="en-US" i="0" dirty="0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dirty="0"/>
                  <a:t>, a weight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i="0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is associated with </a:t>
                </a:r>
                <a:r>
                  <a:rPr lang="en-US" dirty="0" smtClean="0"/>
                  <a:t>each </a:t>
                </a:r>
                <a:r>
                  <a:rPr lang="en-US" dirty="0"/>
                  <a:t>edge. </a:t>
                </a:r>
                <a:endParaRPr lang="en-US" dirty="0" smtClean="0"/>
              </a:p>
              <a:p>
                <a:r>
                  <a:rPr lang="en-US" dirty="0" smtClean="0"/>
                  <a:t>The </a:t>
                </a:r>
                <a:r>
                  <a:rPr lang="en-US" dirty="0"/>
                  <a:t>all pairs of shortest paths problem </a:t>
                </a:r>
                <a:r>
                  <a:rPr lang="en-US" dirty="0" smtClean="0"/>
                  <a:t>is </a:t>
                </a:r>
                <a:r>
                  <a:rPr lang="en-US" dirty="0"/>
                  <a:t>to find </a:t>
                </a:r>
                <a:r>
                  <a:rPr lang="en-US" dirty="0">
                    <a:solidFill>
                      <a:srgbClr val="AD1457"/>
                    </a:solidFill>
                  </a:rPr>
                  <a:t>a shortest path </a:t>
                </a:r>
                <a:r>
                  <a:rPr lang="en-US" dirty="0"/>
                  <a:t>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for every pair of vertices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r>
                  <a:rPr lang="en-US" dirty="0" smtClean="0">
                    <a:solidFill>
                      <a:srgbClr val="AD1457"/>
                    </a:solidFill>
                  </a:rPr>
                  <a:t>Floyd’s </a:t>
                </a:r>
                <a:r>
                  <a:rPr lang="en-US" dirty="0">
                    <a:solidFill>
                      <a:srgbClr val="AD1457"/>
                    </a:solidFill>
                  </a:rPr>
                  <a:t>algorithm </a:t>
                </a:r>
                <a:r>
                  <a:rPr lang="en-US" dirty="0"/>
                  <a:t>is used to find all pair shortest path problem from a given weighted graph. </a:t>
                </a:r>
                <a:endParaRPr lang="en-US" dirty="0" smtClean="0"/>
              </a:p>
              <a:p>
                <a:r>
                  <a:rPr lang="en-US" dirty="0" smtClean="0"/>
                  <a:t>As </a:t>
                </a:r>
                <a:r>
                  <a:rPr lang="en-US" dirty="0"/>
                  <a:t>a result of this algorithm, it will generate a matrix, which will represent the </a:t>
                </a:r>
                <a:r>
                  <a:rPr lang="en-US" dirty="0">
                    <a:solidFill>
                      <a:srgbClr val="AD1457"/>
                    </a:solidFill>
                  </a:rPr>
                  <a:t>minimum distance</a:t>
                </a:r>
                <a:r>
                  <a:rPr lang="en-US" dirty="0"/>
                  <a:t> from any node to all other nodes in the graph</a:t>
                </a:r>
                <a:r>
                  <a:rPr lang="en-US" dirty="0" smtClean="0"/>
                  <a:t>.</a:t>
                </a:r>
              </a:p>
              <a:p>
                <a:r>
                  <a:rPr lang="en-US"/>
                  <a:t>At </a:t>
                </a:r>
                <a:r>
                  <a:rPr lang="en-US" smtClean="0"/>
                  <a:t>first, </a:t>
                </a:r>
                <a:r>
                  <a:rPr lang="en-US" dirty="0"/>
                  <a:t>the output matrix is same as </a:t>
                </a:r>
                <a:r>
                  <a:rPr lang="en-US" dirty="0">
                    <a:solidFill>
                      <a:srgbClr val="AD1457"/>
                    </a:solidFill>
                  </a:rPr>
                  <a:t>given cost matrix </a:t>
                </a:r>
                <a:r>
                  <a:rPr lang="en-US" dirty="0"/>
                  <a:t>of the graph. </a:t>
                </a:r>
                <a:endParaRPr lang="en-US" dirty="0" smtClean="0"/>
              </a:p>
              <a:p>
                <a:r>
                  <a:rPr lang="en-US" dirty="0" smtClean="0"/>
                  <a:t>As the algorithm proceeds, the </a:t>
                </a:r>
                <a:r>
                  <a:rPr lang="en-US" dirty="0"/>
                  <a:t>output matrix will be updated with </a:t>
                </a:r>
                <a:r>
                  <a:rPr lang="en-US" dirty="0" smtClean="0"/>
                  <a:t>each vertex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AD1457"/>
                    </a:solidFill>
                  </a:rPr>
                  <a:t> as </a:t>
                </a:r>
                <a:r>
                  <a:rPr lang="en-US" dirty="0" smtClean="0">
                    <a:solidFill>
                      <a:srgbClr val="AD1457"/>
                    </a:solidFill>
                  </a:rPr>
                  <a:t>an </a:t>
                </a:r>
                <a:r>
                  <a:rPr lang="en-US" dirty="0">
                    <a:solidFill>
                      <a:srgbClr val="AD1457"/>
                    </a:solidFill>
                  </a:rPr>
                  <a:t>intermediate vertex</a:t>
                </a:r>
                <a:r>
                  <a:rPr lang="en-US" dirty="0" smtClean="0"/>
                  <a:t>.</a:t>
                </a:r>
                <a:endParaRPr lang="en-US" dirty="0"/>
              </a:p>
              <a:p>
                <a:r>
                  <a:rPr lang="en-US" dirty="0" smtClean="0"/>
                  <a:t>The </a:t>
                </a:r>
                <a:r>
                  <a:rPr lang="en-US" dirty="0"/>
                  <a:t>time complexity of this algorithm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i="0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US" b="0" i="0" dirty="0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i="0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dirty="0" smtClean="0"/>
                  <a:t>number </a:t>
                </a:r>
                <a:r>
                  <a:rPr lang="en-US" dirty="0"/>
                  <a:t>of vertices in the graph.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274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Floyd Algorithm - Example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05652" y="1106579"/>
            <a:ext cx="3390900" cy="2246221"/>
            <a:chOff x="190500" y="1106579"/>
            <a:chExt cx="3390900" cy="2246221"/>
          </a:xfrm>
        </p:grpSpPr>
        <p:sp>
          <p:nvSpPr>
            <p:cNvPr id="5" name="Oval 4"/>
            <p:cNvSpPr/>
            <p:nvPr/>
          </p:nvSpPr>
          <p:spPr>
            <a:xfrm>
              <a:off x="381000" y="1143000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2624237" y="1143000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4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381000" y="2666773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2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2624237" y="2666773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  <a:endCxn id="7" idx="1"/>
            </p:cNvCxnSpPr>
            <p:nvPr/>
          </p:nvCxnSpPr>
          <p:spPr>
            <a:xfrm>
              <a:off x="474738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7" idx="7"/>
              <a:endCxn id="5" idx="5"/>
            </p:cNvCxnSpPr>
            <p:nvPr/>
          </p:nvCxnSpPr>
          <p:spPr>
            <a:xfrm flipV="1">
              <a:off x="927342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6" idx="3"/>
              <a:endCxn id="8" idx="1"/>
            </p:cNvCxnSpPr>
            <p:nvPr/>
          </p:nvCxnSpPr>
          <p:spPr>
            <a:xfrm>
              <a:off x="2717975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7"/>
              <a:endCxn id="6" idx="5"/>
            </p:cNvCxnSpPr>
            <p:nvPr/>
          </p:nvCxnSpPr>
          <p:spPr>
            <a:xfrm flipV="1">
              <a:off x="3170579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7" idx="6"/>
              <a:endCxn id="8" idx="2"/>
            </p:cNvCxnSpPr>
            <p:nvPr/>
          </p:nvCxnSpPr>
          <p:spPr>
            <a:xfrm>
              <a:off x="1021080" y="2986813"/>
              <a:ext cx="160315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6" idx="2"/>
              <a:endCxn id="5" idx="6"/>
            </p:cNvCxnSpPr>
            <p:nvPr/>
          </p:nvCxnSpPr>
          <p:spPr>
            <a:xfrm flipH="1">
              <a:off x="1021080" y="1463040"/>
              <a:ext cx="160315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7" idx="7"/>
              <a:endCxn id="6" idx="3"/>
            </p:cNvCxnSpPr>
            <p:nvPr/>
          </p:nvCxnSpPr>
          <p:spPr>
            <a:xfrm flipV="1">
              <a:off x="927342" y="1689342"/>
              <a:ext cx="1790633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8" idx="1"/>
              <a:endCxn id="5" idx="5"/>
            </p:cNvCxnSpPr>
            <p:nvPr/>
          </p:nvCxnSpPr>
          <p:spPr>
            <a:xfrm flipH="1" flipV="1">
              <a:off x="927342" y="1689342"/>
              <a:ext cx="1790633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90500" y="2057400"/>
              <a:ext cx="190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5</a:t>
              </a:r>
              <a:endParaRPr lang="en-US" sz="2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76300" y="2032000"/>
              <a:ext cx="4953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50</a:t>
              </a:r>
              <a:endParaRPr lang="en-US" sz="20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638299" y="2952690"/>
              <a:ext cx="495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15</a:t>
              </a:r>
              <a:endParaRPr lang="en-US" sz="20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638298" y="1106579"/>
              <a:ext cx="495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15</a:t>
              </a:r>
              <a:endParaRPr lang="en-US" sz="20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086099" y="2006600"/>
              <a:ext cx="495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15</a:t>
              </a:r>
              <a:endParaRPr lang="en-US" sz="20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430121" y="1981200"/>
              <a:ext cx="313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5</a:t>
              </a:r>
              <a:endParaRPr lang="en-US" sz="20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125321" y="1600200"/>
              <a:ext cx="313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5</a:t>
              </a:r>
              <a:endParaRPr lang="en-US" sz="20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10921" y="1600200"/>
              <a:ext cx="4906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30</a:t>
              </a:r>
              <a:endParaRPr lang="en-US" sz="2000" dirty="0"/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117144" y="3429000"/>
            <a:ext cx="457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683037" y="990600"/>
            <a:ext cx="0" cy="5257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67552" y="3505200"/>
            <a:ext cx="1097280" cy="365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AD1457"/>
                </a:solidFill>
              </a:rPr>
              <a:t>Step: 1</a:t>
            </a:r>
            <a:endParaRPr lang="en-US" sz="2400" dirty="0">
              <a:solidFill>
                <a:srgbClr val="AD1457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86553" y="3476118"/>
            <a:ext cx="1757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Initialization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302259" y="4191000"/>
                <a:ext cx="3678571" cy="16788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400" dirty="0"/>
                  <a:t>D</a:t>
                </a:r>
                <a:r>
                  <a:rPr lang="en-US" sz="2400" baseline="-25000" dirty="0"/>
                  <a:t>0 </a:t>
                </a:r>
                <a:r>
                  <a:rPr lang="en-US" sz="2400" dirty="0" smtClean="0"/>
                  <a:t>=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59" y="4191000"/>
                <a:ext cx="3678571" cy="1678858"/>
              </a:xfrm>
              <a:prstGeom prst="rect">
                <a:avLst/>
              </a:prstGeom>
              <a:blipFill>
                <a:blip r:embed="rId2"/>
                <a:stretch>
                  <a:fillRect l="-1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566612"/>
              </p:ext>
            </p:extLst>
          </p:nvPr>
        </p:nvGraphicFramePr>
        <p:xfrm>
          <a:off x="1312428" y="4072403"/>
          <a:ext cx="240792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981">
                  <a:extLst>
                    <a:ext uri="{9D8B030D-6E8A-4147-A177-3AD203B41FA5}">
                      <a16:colId xmlns:a16="http://schemas.microsoft.com/office/drawing/2014/main" val="3489300253"/>
                    </a:ext>
                  </a:extLst>
                </a:gridCol>
                <a:gridCol w="601981">
                  <a:extLst>
                    <a:ext uri="{9D8B030D-6E8A-4147-A177-3AD203B41FA5}">
                      <a16:colId xmlns:a16="http://schemas.microsoft.com/office/drawing/2014/main" val="962168071"/>
                    </a:ext>
                  </a:extLst>
                </a:gridCol>
                <a:gridCol w="601981">
                  <a:extLst>
                    <a:ext uri="{9D8B030D-6E8A-4147-A177-3AD203B41FA5}">
                      <a16:colId xmlns:a16="http://schemas.microsoft.com/office/drawing/2014/main" val="1049920334"/>
                    </a:ext>
                  </a:extLst>
                </a:gridCol>
                <a:gridCol w="601981">
                  <a:extLst>
                    <a:ext uri="{9D8B030D-6E8A-4147-A177-3AD203B41FA5}">
                      <a16:colId xmlns:a16="http://schemas.microsoft.com/office/drawing/2014/main" val="3394342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093668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177288"/>
              </p:ext>
            </p:extLst>
          </p:nvPr>
        </p:nvGraphicFramePr>
        <p:xfrm>
          <a:off x="946673" y="4443242"/>
          <a:ext cx="33527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">
                  <a:extLst>
                    <a:ext uri="{9D8B030D-6E8A-4147-A177-3AD203B41FA5}">
                      <a16:colId xmlns:a16="http://schemas.microsoft.com/office/drawing/2014/main" val="2491987096"/>
                    </a:ext>
                  </a:extLst>
                </a:gridCol>
              </a:tblGrid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37353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17018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3020703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4938776"/>
                  </a:ext>
                </a:extLst>
              </a:tr>
            </a:tbl>
          </a:graphicData>
        </a:graphic>
      </p:graphicFrame>
      <p:sp>
        <p:nvSpPr>
          <p:cNvPr id="32" name="Rectangle 31"/>
          <p:cNvSpPr/>
          <p:nvPr/>
        </p:nvSpPr>
        <p:spPr>
          <a:xfrm>
            <a:off x="5007433" y="990600"/>
            <a:ext cx="1097280" cy="365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AD1457"/>
                </a:solidFill>
              </a:rPr>
              <a:t>Step: 2</a:t>
            </a:r>
            <a:endParaRPr lang="en-US" sz="2400" dirty="0">
              <a:solidFill>
                <a:srgbClr val="AD1457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01754" y="963304"/>
            <a:ext cx="5341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Calculate the distance between each node with </a:t>
            </a:r>
            <a:r>
              <a:rPr lang="en-US" sz="2400" b="1" dirty="0" smtClean="0">
                <a:solidFill>
                  <a:srgbClr val="AD1457"/>
                </a:solidFill>
              </a:rPr>
              <a:t>node 1 </a:t>
            </a:r>
            <a:r>
              <a:rPr lang="en-US" sz="2400" dirty="0" smtClean="0"/>
              <a:t>as an intermediate node.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6250585" y="2395885"/>
                <a:ext cx="3678571" cy="16788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400" dirty="0" smtClean="0"/>
                  <a:t>D</a:t>
                </a:r>
                <a:r>
                  <a:rPr lang="en-US" sz="2400" baseline="-25000" dirty="0" smtClean="0"/>
                  <a:t>1 </a:t>
                </a:r>
                <a:r>
                  <a:rPr lang="en-US" sz="2400" dirty="0" smtClean="0"/>
                  <a:t>=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e>
                            <m:e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0585" y="2395885"/>
                <a:ext cx="3678571" cy="1678858"/>
              </a:xfrm>
              <a:prstGeom prst="rect">
                <a:avLst/>
              </a:prstGeom>
              <a:blipFill>
                <a:blip r:embed="rId3"/>
                <a:stretch>
                  <a:fillRect l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806693"/>
              </p:ext>
            </p:extLst>
          </p:nvPr>
        </p:nvGraphicFramePr>
        <p:xfrm>
          <a:off x="7260754" y="2277288"/>
          <a:ext cx="240792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981">
                  <a:extLst>
                    <a:ext uri="{9D8B030D-6E8A-4147-A177-3AD203B41FA5}">
                      <a16:colId xmlns:a16="http://schemas.microsoft.com/office/drawing/2014/main" val="3489300253"/>
                    </a:ext>
                  </a:extLst>
                </a:gridCol>
                <a:gridCol w="601981">
                  <a:extLst>
                    <a:ext uri="{9D8B030D-6E8A-4147-A177-3AD203B41FA5}">
                      <a16:colId xmlns:a16="http://schemas.microsoft.com/office/drawing/2014/main" val="962168071"/>
                    </a:ext>
                  </a:extLst>
                </a:gridCol>
                <a:gridCol w="601981">
                  <a:extLst>
                    <a:ext uri="{9D8B030D-6E8A-4147-A177-3AD203B41FA5}">
                      <a16:colId xmlns:a16="http://schemas.microsoft.com/office/drawing/2014/main" val="1049920334"/>
                    </a:ext>
                  </a:extLst>
                </a:gridCol>
                <a:gridCol w="601981">
                  <a:extLst>
                    <a:ext uri="{9D8B030D-6E8A-4147-A177-3AD203B41FA5}">
                      <a16:colId xmlns:a16="http://schemas.microsoft.com/office/drawing/2014/main" val="3394342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093668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75754"/>
              </p:ext>
            </p:extLst>
          </p:nvPr>
        </p:nvGraphicFramePr>
        <p:xfrm>
          <a:off x="6894999" y="2648127"/>
          <a:ext cx="33527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">
                  <a:extLst>
                    <a:ext uri="{9D8B030D-6E8A-4147-A177-3AD203B41FA5}">
                      <a16:colId xmlns:a16="http://schemas.microsoft.com/office/drawing/2014/main" val="2491987096"/>
                    </a:ext>
                  </a:extLst>
                </a:gridCol>
              </a:tblGrid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37353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17018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3020703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493877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594809"/>
                  </p:ext>
                </p:extLst>
              </p:nvPr>
            </p:nvGraphicFramePr>
            <p:xfrm>
              <a:off x="6174385" y="4334688"/>
              <a:ext cx="4229100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2200">
                      <a:extLst>
                        <a:ext uri="{9D8B030D-6E8A-4147-A177-3AD203B41FA5}">
                          <a16:colId xmlns:a16="http://schemas.microsoft.com/office/drawing/2014/main" val="4118289501"/>
                        </a:ext>
                      </a:extLst>
                    </a:gridCol>
                    <a:gridCol w="1866900">
                      <a:extLst>
                        <a:ext uri="{9D8B030D-6E8A-4147-A177-3AD203B41FA5}">
                          <a16:colId xmlns:a16="http://schemas.microsoft.com/office/drawing/2014/main" val="883622801"/>
                        </a:ext>
                      </a:extLst>
                    </a:gridCol>
                  </a:tblGrid>
                  <a:tr h="130561">
                    <a:tc gridSpan="2">
                      <a:txBody>
                        <a:bodyPr/>
                        <a:lstStyle/>
                        <a:p>
                          <a:r>
                            <a:rPr lang="en-US" sz="2400" dirty="0" smtClean="0">
                              <a:solidFill>
                                <a:srgbClr val="C00000"/>
                              </a:solidFill>
                            </a:rPr>
                            <a:t>For node 2</a:t>
                          </a:r>
                          <a:endParaRPr lang="en-US" sz="2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3575315"/>
                      </a:ext>
                    </a:extLst>
                  </a:tr>
                  <a:tr h="1305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→1→3=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→3=15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36975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→1→4=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→4=5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832764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594809"/>
                  </p:ext>
                </p:extLst>
              </p:nvPr>
            </p:nvGraphicFramePr>
            <p:xfrm>
              <a:off x="6174385" y="4334688"/>
              <a:ext cx="4229100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2200">
                      <a:extLst>
                        <a:ext uri="{9D8B030D-6E8A-4147-A177-3AD203B41FA5}">
                          <a16:colId xmlns:a16="http://schemas.microsoft.com/office/drawing/2014/main" val="4118289501"/>
                        </a:ext>
                      </a:extLst>
                    </a:gridCol>
                    <a:gridCol w="1866900">
                      <a:extLst>
                        <a:ext uri="{9D8B030D-6E8A-4147-A177-3AD203B41FA5}">
                          <a16:colId xmlns:a16="http://schemas.microsoft.com/office/drawing/2014/main" val="883622801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r>
                            <a:rPr lang="en-US" sz="2400" dirty="0" smtClean="0">
                              <a:solidFill>
                                <a:srgbClr val="C00000"/>
                              </a:solidFill>
                            </a:rPr>
                            <a:t>For node 2</a:t>
                          </a:r>
                          <a:endParaRPr lang="en-US" sz="2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357531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8" t="-107895" r="-79639" b="-101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6710" t="-107895" r="-651" b="-101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697546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8" t="-210667" r="-79639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6710" t="-210667" r="-651" b="-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327641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8" name="TextBox 37"/>
          <p:cNvSpPr txBox="1"/>
          <p:nvPr/>
        </p:nvSpPr>
        <p:spPr>
          <a:xfrm>
            <a:off x="7650460" y="5797731"/>
            <a:ext cx="1504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D1457"/>
                </a:solidFill>
              </a:rPr>
              <a:t>No change </a:t>
            </a:r>
            <a:endParaRPr lang="en-US" sz="2400" dirty="0">
              <a:solidFill>
                <a:srgbClr val="AD1457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250142" y="4847070"/>
            <a:ext cx="21119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304734" y="5297706"/>
            <a:ext cx="2057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8683695" y="4802438"/>
            <a:ext cx="152929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683695" y="5292324"/>
            <a:ext cx="152929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350823" y="2639178"/>
            <a:ext cx="443332" cy="1435565"/>
          </a:xfrm>
          <a:prstGeom prst="rect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7260754" y="2638790"/>
            <a:ext cx="2407924" cy="365760"/>
          </a:xfrm>
          <a:prstGeom prst="rect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11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/>
      <p:bldP spid="32" grpId="0" animBg="1"/>
      <p:bldP spid="33" grpId="0"/>
      <p:bldP spid="34" grpId="0"/>
      <p:bldP spid="38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Floyd Algorithm - Example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05652" y="1106579"/>
            <a:ext cx="3390900" cy="2246221"/>
            <a:chOff x="190500" y="1106579"/>
            <a:chExt cx="3390900" cy="2246221"/>
          </a:xfrm>
        </p:grpSpPr>
        <p:sp>
          <p:nvSpPr>
            <p:cNvPr id="5" name="Oval 4"/>
            <p:cNvSpPr/>
            <p:nvPr/>
          </p:nvSpPr>
          <p:spPr>
            <a:xfrm>
              <a:off x="381000" y="1143000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2624237" y="1143000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4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381000" y="2666773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2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2624237" y="2666773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  <a:endCxn id="7" idx="1"/>
            </p:cNvCxnSpPr>
            <p:nvPr/>
          </p:nvCxnSpPr>
          <p:spPr>
            <a:xfrm>
              <a:off x="474738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7" idx="7"/>
              <a:endCxn id="5" idx="5"/>
            </p:cNvCxnSpPr>
            <p:nvPr/>
          </p:nvCxnSpPr>
          <p:spPr>
            <a:xfrm flipV="1">
              <a:off x="927342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6" idx="3"/>
              <a:endCxn id="8" idx="1"/>
            </p:cNvCxnSpPr>
            <p:nvPr/>
          </p:nvCxnSpPr>
          <p:spPr>
            <a:xfrm>
              <a:off x="2717975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7"/>
              <a:endCxn id="6" idx="5"/>
            </p:cNvCxnSpPr>
            <p:nvPr/>
          </p:nvCxnSpPr>
          <p:spPr>
            <a:xfrm flipV="1">
              <a:off x="3170579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7" idx="6"/>
              <a:endCxn id="8" idx="2"/>
            </p:cNvCxnSpPr>
            <p:nvPr/>
          </p:nvCxnSpPr>
          <p:spPr>
            <a:xfrm>
              <a:off x="1021080" y="2986813"/>
              <a:ext cx="160315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6" idx="2"/>
              <a:endCxn id="5" idx="6"/>
            </p:cNvCxnSpPr>
            <p:nvPr/>
          </p:nvCxnSpPr>
          <p:spPr>
            <a:xfrm flipH="1">
              <a:off x="1021080" y="1463040"/>
              <a:ext cx="160315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7" idx="7"/>
              <a:endCxn id="6" idx="3"/>
            </p:cNvCxnSpPr>
            <p:nvPr/>
          </p:nvCxnSpPr>
          <p:spPr>
            <a:xfrm flipV="1">
              <a:off x="927342" y="1689342"/>
              <a:ext cx="1790633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8" idx="1"/>
              <a:endCxn id="5" idx="5"/>
            </p:cNvCxnSpPr>
            <p:nvPr/>
          </p:nvCxnSpPr>
          <p:spPr>
            <a:xfrm flipH="1" flipV="1">
              <a:off x="927342" y="1689342"/>
              <a:ext cx="1790633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90500" y="2057400"/>
              <a:ext cx="190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5</a:t>
              </a:r>
              <a:endParaRPr lang="en-US" sz="2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76300" y="2032000"/>
              <a:ext cx="4953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50</a:t>
              </a:r>
              <a:endParaRPr lang="en-US" sz="20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638299" y="2952690"/>
              <a:ext cx="495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15</a:t>
              </a:r>
              <a:endParaRPr lang="en-US" sz="20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638298" y="1106579"/>
              <a:ext cx="495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15</a:t>
              </a:r>
              <a:endParaRPr lang="en-US" sz="20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086099" y="2006600"/>
              <a:ext cx="495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15</a:t>
              </a:r>
              <a:endParaRPr lang="en-US" sz="20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430121" y="1981200"/>
              <a:ext cx="313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5</a:t>
              </a:r>
              <a:endParaRPr lang="en-US" sz="20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125321" y="1600200"/>
              <a:ext cx="313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5</a:t>
              </a:r>
              <a:endParaRPr lang="en-US" sz="20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10921" y="1600200"/>
              <a:ext cx="4906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30</a:t>
              </a:r>
              <a:endParaRPr lang="en-US" sz="2000" dirty="0"/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117144" y="3429000"/>
            <a:ext cx="457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683037" y="990600"/>
            <a:ext cx="0" cy="5257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67552" y="3505200"/>
            <a:ext cx="1097280" cy="365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AD1457"/>
                </a:solidFill>
              </a:rPr>
              <a:t>Step: 1</a:t>
            </a:r>
            <a:endParaRPr lang="en-US" sz="2400" dirty="0">
              <a:solidFill>
                <a:srgbClr val="AD1457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86553" y="3476118"/>
            <a:ext cx="1757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Initialization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302259" y="4191000"/>
                <a:ext cx="3678571" cy="16788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400" dirty="0"/>
                  <a:t>D</a:t>
                </a:r>
                <a:r>
                  <a:rPr lang="en-US" sz="2400" baseline="-25000" dirty="0"/>
                  <a:t>0 </a:t>
                </a:r>
                <a:r>
                  <a:rPr lang="en-US" sz="2400" dirty="0" smtClean="0"/>
                  <a:t>=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59" y="4191000"/>
                <a:ext cx="3678571" cy="1678858"/>
              </a:xfrm>
              <a:prstGeom prst="rect">
                <a:avLst/>
              </a:prstGeom>
              <a:blipFill>
                <a:blip r:embed="rId2"/>
                <a:stretch>
                  <a:fillRect l="-1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409756"/>
              </p:ext>
            </p:extLst>
          </p:nvPr>
        </p:nvGraphicFramePr>
        <p:xfrm>
          <a:off x="1312428" y="4072403"/>
          <a:ext cx="240792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981">
                  <a:extLst>
                    <a:ext uri="{9D8B030D-6E8A-4147-A177-3AD203B41FA5}">
                      <a16:colId xmlns:a16="http://schemas.microsoft.com/office/drawing/2014/main" val="3489300253"/>
                    </a:ext>
                  </a:extLst>
                </a:gridCol>
                <a:gridCol w="601981">
                  <a:extLst>
                    <a:ext uri="{9D8B030D-6E8A-4147-A177-3AD203B41FA5}">
                      <a16:colId xmlns:a16="http://schemas.microsoft.com/office/drawing/2014/main" val="962168071"/>
                    </a:ext>
                  </a:extLst>
                </a:gridCol>
                <a:gridCol w="601981">
                  <a:extLst>
                    <a:ext uri="{9D8B030D-6E8A-4147-A177-3AD203B41FA5}">
                      <a16:colId xmlns:a16="http://schemas.microsoft.com/office/drawing/2014/main" val="1049920334"/>
                    </a:ext>
                  </a:extLst>
                </a:gridCol>
                <a:gridCol w="601981">
                  <a:extLst>
                    <a:ext uri="{9D8B030D-6E8A-4147-A177-3AD203B41FA5}">
                      <a16:colId xmlns:a16="http://schemas.microsoft.com/office/drawing/2014/main" val="3394342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093668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302111"/>
              </p:ext>
            </p:extLst>
          </p:nvPr>
        </p:nvGraphicFramePr>
        <p:xfrm>
          <a:off x="946673" y="4443242"/>
          <a:ext cx="33527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">
                  <a:extLst>
                    <a:ext uri="{9D8B030D-6E8A-4147-A177-3AD203B41FA5}">
                      <a16:colId xmlns:a16="http://schemas.microsoft.com/office/drawing/2014/main" val="2491987096"/>
                    </a:ext>
                  </a:extLst>
                </a:gridCol>
              </a:tblGrid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37353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17018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3020703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4938776"/>
                  </a:ext>
                </a:extLst>
              </a:tr>
            </a:tbl>
          </a:graphicData>
        </a:graphic>
      </p:graphicFrame>
      <p:sp>
        <p:nvSpPr>
          <p:cNvPr id="32" name="Rectangle 31"/>
          <p:cNvSpPr/>
          <p:nvPr/>
        </p:nvSpPr>
        <p:spPr>
          <a:xfrm>
            <a:off x="5007433" y="990600"/>
            <a:ext cx="1097280" cy="365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AD1457"/>
                </a:solidFill>
              </a:rPr>
              <a:t>Step: 2</a:t>
            </a:r>
            <a:endParaRPr lang="en-US" sz="2400" dirty="0">
              <a:solidFill>
                <a:srgbClr val="AD1457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01754" y="963304"/>
            <a:ext cx="5341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Calculate the distance between each node with </a:t>
            </a:r>
            <a:r>
              <a:rPr lang="en-US" sz="2400" b="1" dirty="0" smtClean="0">
                <a:solidFill>
                  <a:srgbClr val="AD1457"/>
                </a:solidFill>
              </a:rPr>
              <a:t>node 1 </a:t>
            </a:r>
            <a:r>
              <a:rPr lang="en-US" sz="2400" dirty="0" smtClean="0"/>
              <a:t>as an intermediate node.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6250586" y="2395885"/>
                <a:ext cx="3677186" cy="16788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400" dirty="0" smtClean="0"/>
                  <a:t>D</a:t>
                </a:r>
                <a:r>
                  <a:rPr lang="en-US" sz="2400" baseline="-25000" dirty="0" smtClean="0"/>
                  <a:t>1 </a:t>
                </a:r>
                <a:r>
                  <a:rPr lang="en-US" sz="2400" dirty="0" smtClean="0"/>
                  <a:t>=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e>
                            <m:e>
                              <m:r>
                                <a:rPr lang="en-US" sz="2400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0586" y="2395885"/>
                <a:ext cx="3677186" cy="1678858"/>
              </a:xfrm>
              <a:prstGeom prst="rect">
                <a:avLst/>
              </a:prstGeom>
              <a:blipFill>
                <a:blip r:embed="rId3"/>
                <a:stretch>
                  <a:fillRect l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Table 34"/>
          <p:cNvGraphicFramePr>
            <a:graphicFrameLocks noGrp="1"/>
          </p:cNvGraphicFramePr>
          <p:nvPr>
            <p:extLst/>
          </p:nvPr>
        </p:nvGraphicFramePr>
        <p:xfrm>
          <a:off x="7260754" y="2277288"/>
          <a:ext cx="240792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981">
                  <a:extLst>
                    <a:ext uri="{9D8B030D-6E8A-4147-A177-3AD203B41FA5}">
                      <a16:colId xmlns:a16="http://schemas.microsoft.com/office/drawing/2014/main" val="3489300253"/>
                    </a:ext>
                  </a:extLst>
                </a:gridCol>
                <a:gridCol w="601981">
                  <a:extLst>
                    <a:ext uri="{9D8B030D-6E8A-4147-A177-3AD203B41FA5}">
                      <a16:colId xmlns:a16="http://schemas.microsoft.com/office/drawing/2014/main" val="962168071"/>
                    </a:ext>
                  </a:extLst>
                </a:gridCol>
                <a:gridCol w="601981">
                  <a:extLst>
                    <a:ext uri="{9D8B030D-6E8A-4147-A177-3AD203B41FA5}">
                      <a16:colId xmlns:a16="http://schemas.microsoft.com/office/drawing/2014/main" val="1049920334"/>
                    </a:ext>
                  </a:extLst>
                </a:gridCol>
                <a:gridCol w="601981">
                  <a:extLst>
                    <a:ext uri="{9D8B030D-6E8A-4147-A177-3AD203B41FA5}">
                      <a16:colId xmlns:a16="http://schemas.microsoft.com/office/drawing/2014/main" val="3394342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093668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6894999" y="2648127"/>
          <a:ext cx="33527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">
                  <a:extLst>
                    <a:ext uri="{9D8B030D-6E8A-4147-A177-3AD203B41FA5}">
                      <a16:colId xmlns:a16="http://schemas.microsoft.com/office/drawing/2014/main" val="2491987096"/>
                    </a:ext>
                  </a:extLst>
                </a:gridCol>
              </a:tblGrid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37353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17018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3020703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493877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7627586"/>
                  </p:ext>
                </p:extLst>
              </p:nvPr>
            </p:nvGraphicFramePr>
            <p:xfrm>
              <a:off x="6174385" y="4334688"/>
              <a:ext cx="4229100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2200">
                      <a:extLst>
                        <a:ext uri="{9D8B030D-6E8A-4147-A177-3AD203B41FA5}">
                          <a16:colId xmlns:a16="http://schemas.microsoft.com/office/drawing/2014/main" val="4118289501"/>
                        </a:ext>
                      </a:extLst>
                    </a:gridCol>
                    <a:gridCol w="1866900">
                      <a:extLst>
                        <a:ext uri="{9D8B030D-6E8A-4147-A177-3AD203B41FA5}">
                          <a16:colId xmlns:a16="http://schemas.microsoft.com/office/drawing/2014/main" val="883622801"/>
                        </a:ext>
                      </a:extLst>
                    </a:gridCol>
                  </a:tblGrid>
                  <a:tr h="130561">
                    <a:tc gridSpan="2">
                      <a:txBody>
                        <a:bodyPr/>
                        <a:lstStyle/>
                        <a:p>
                          <a:r>
                            <a:rPr lang="en-US" sz="2400" dirty="0" smtClean="0">
                              <a:solidFill>
                                <a:srgbClr val="C00000"/>
                              </a:solidFill>
                            </a:rPr>
                            <a:t>For node 3</a:t>
                          </a:r>
                          <a:endParaRPr lang="en-US" sz="2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3575315"/>
                      </a:ext>
                    </a:extLst>
                  </a:tr>
                  <a:tr h="1305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→1→2=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35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→2=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36975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→1→4=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→4=15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832764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7627586"/>
                  </p:ext>
                </p:extLst>
              </p:nvPr>
            </p:nvGraphicFramePr>
            <p:xfrm>
              <a:off x="6174385" y="4334688"/>
              <a:ext cx="4229100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2200">
                      <a:extLst>
                        <a:ext uri="{9D8B030D-6E8A-4147-A177-3AD203B41FA5}">
                          <a16:colId xmlns:a16="http://schemas.microsoft.com/office/drawing/2014/main" val="4118289501"/>
                        </a:ext>
                      </a:extLst>
                    </a:gridCol>
                    <a:gridCol w="1866900">
                      <a:extLst>
                        <a:ext uri="{9D8B030D-6E8A-4147-A177-3AD203B41FA5}">
                          <a16:colId xmlns:a16="http://schemas.microsoft.com/office/drawing/2014/main" val="883622801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r>
                            <a:rPr lang="en-US" sz="2400" dirty="0" smtClean="0">
                              <a:solidFill>
                                <a:srgbClr val="C00000"/>
                              </a:solidFill>
                            </a:rPr>
                            <a:t>For node </a:t>
                          </a:r>
                          <a:r>
                            <a:rPr lang="en-US" sz="2400" dirty="0" smtClean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en-US" sz="2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357531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8" t="-107895" r="-79639" b="-101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6710" t="-107895" r="-651" b="-101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697546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8" t="-210667" r="-79639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6710" t="-210667" r="-651" b="-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327641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0" name="TextBox 39"/>
          <p:cNvSpPr txBox="1"/>
          <p:nvPr/>
        </p:nvSpPr>
        <p:spPr>
          <a:xfrm>
            <a:off x="6304734" y="5284643"/>
            <a:ext cx="2057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8605318" y="4854690"/>
            <a:ext cx="152929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605319" y="5279261"/>
            <a:ext cx="152929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350823" y="2639178"/>
            <a:ext cx="443332" cy="1435565"/>
          </a:xfrm>
          <a:prstGeom prst="rect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7260754" y="2638790"/>
            <a:ext cx="2407924" cy="365760"/>
          </a:xfrm>
          <a:prstGeom prst="rect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7921874" y="3324171"/>
                <a:ext cx="48907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𝟑𝟓</m:t>
                      </m:r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1874" y="3324171"/>
                <a:ext cx="489078" cy="461665"/>
              </a:xfrm>
              <a:prstGeom prst="rect">
                <a:avLst/>
              </a:prstGeom>
              <a:blipFill>
                <a:blip r:embed="rId5"/>
                <a:stretch>
                  <a:fillRect l="-5000" r="-1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ounded Rectangle 51"/>
          <p:cNvSpPr/>
          <p:nvPr/>
        </p:nvSpPr>
        <p:spPr>
          <a:xfrm>
            <a:off x="8025375" y="4828899"/>
            <a:ext cx="411480" cy="36576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340960" y="4815345"/>
            <a:ext cx="2111992" cy="39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70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51" grpId="0" animBg="1"/>
      <p:bldP spid="52" grpId="0" animBg="1"/>
      <p:bldP spid="3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17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Floyd Algorithm - Example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05652" y="1106579"/>
            <a:ext cx="3390900" cy="2246221"/>
            <a:chOff x="190500" y="1106579"/>
            <a:chExt cx="3390900" cy="2246221"/>
          </a:xfrm>
        </p:grpSpPr>
        <p:sp>
          <p:nvSpPr>
            <p:cNvPr id="5" name="Oval 4"/>
            <p:cNvSpPr/>
            <p:nvPr/>
          </p:nvSpPr>
          <p:spPr>
            <a:xfrm>
              <a:off x="381000" y="1143000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2624237" y="1143000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4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381000" y="2666773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2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2624237" y="2666773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  <a:endCxn id="7" idx="1"/>
            </p:cNvCxnSpPr>
            <p:nvPr/>
          </p:nvCxnSpPr>
          <p:spPr>
            <a:xfrm>
              <a:off x="474738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7" idx="7"/>
              <a:endCxn id="5" idx="5"/>
            </p:cNvCxnSpPr>
            <p:nvPr/>
          </p:nvCxnSpPr>
          <p:spPr>
            <a:xfrm flipV="1">
              <a:off x="927342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6" idx="3"/>
              <a:endCxn id="8" idx="1"/>
            </p:cNvCxnSpPr>
            <p:nvPr/>
          </p:nvCxnSpPr>
          <p:spPr>
            <a:xfrm>
              <a:off x="2717975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7"/>
              <a:endCxn id="6" idx="5"/>
            </p:cNvCxnSpPr>
            <p:nvPr/>
          </p:nvCxnSpPr>
          <p:spPr>
            <a:xfrm flipV="1">
              <a:off x="3170579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7" idx="6"/>
              <a:endCxn id="8" idx="2"/>
            </p:cNvCxnSpPr>
            <p:nvPr/>
          </p:nvCxnSpPr>
          <p:spPr>
            <a:xfrm>
              <a:off x="1021080" y="2986813"/>
              <a:ext cx="160315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6" idx="2"/>
              <a:endCxn id="5" idx="6"/>
            </p:cNvCxnSpPr>
            <p:nvPr/>
          </p:nvCxnSpPr>
          <p:spPr>
            <a:xfrm flipH="1">
              <a:off x="1021080" y="1463040"/>
              <a:ext cx="160315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7" idx="7"/>
              <a:endCxn id="6" idx="3"/>
            </p:cNvCxnSpPr>
            <p:nvPr/>
          </p:nvCxnSpPr>
          <p:spPr>
            <a:xfrm flipV="1">
              <a:off x="927342" y="1689342"/>
              <a:ext cx="1790633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8" idx="1"/>
              <a:endCxn id="5" idx="5"/>
            </p:cNvCxnSpPr>
            <p:nvPr/>
          </p:nvCxnSpPr>
          <p:spPr>
            <a:xfrm flipH="1" flipV="1">
              <a:off x="927342" y="1689342"/>
              <a:ext cx="1790633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90500" y="2057400"/>
              <a:ext cx="190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5</a:t>
              </a:r>
              <a:endParaRPr lang="en-US" sz="2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76300" y="2032000"/>
              <a:ext cx="4953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50</a:t>
              </a:r>
              <a:endParaRPr lang="en-US" sz="20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638299" y="2952690"/>
              <a:ext cx="495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15</a:t>
              </a:r>
              <a:endParaRPr lang="en-US" sz="20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638298" y="1106579"/>
              <a:ext cx="495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15</a:t>
              </a:r>
              <a:endParaRPr lang="en-US" sz="20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086099" y="2006600"/>
              <a:ext cx="495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15</a:t>
              </a:r>
              <a:endParaRPr lang="en-US" sz="20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430121" y="1981200"/>
              <a:ext cx="313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5</a:t>
              </a:r>
              <a:endParaRPr lang="en-US" sz="20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125321" y="1600200"/>
              <a:ext cx="313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5</a:t>
              </a:r>
              <a:endParaRPr lang="en-US" sz="20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10921" y="1600200"/>
              <a:ext cx="4906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30</a:t>
              </a:r>
              <a:endParaRPr lang="en-US" sz="2000" dirty="0"/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117144" y="3429000"/>
            <a:ext cx="457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683037" y="990600"/>
            <a:ext cx="0" cy="5257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67552" y="3505200"/>
            <a:ext cx="1097280" cy="365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AD1457"/>
                </a:solidFill>
              </a:rPr>
              <a:t>Step: 1</a:t>
            </a:r>
            <a:endParaRPr lang="en-US" sz="2400" dirty="0">
              <a:solidFill>
                <a:srgbClr val="AD1457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86553" y="3476118"/>
            <a:ext cx="1757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Initialization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302259" y="4191000"/>
                <a:ext cx="3678571" cy="16788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400" dirty="0"/>
                  <a:t>D</a:t>
                </a:r>
                <a:r>
                  <a:rPr lang="en-US" sz="2400" baseline="-25000" dirty="0"/>
                  <a:t>0 </a:t>
                </a:r>
                <a:r>
                  <a:rPr lang="en-US" sz="2400" dirty="0" smtClean="0"/>
                  <a:t>=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59" y="4191000"/>
                <a:ext cx="3678571" cy="1678858"/>
              </a:xfrm>
              <a:prstGeom prst="rect">
                <a:avLst/>
              </a:prstGeom>
              <a:blipFill>
                <a:blip r:embed="rId2"/>
                <a:stretch>
                  <a:fillRect l="-1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0" name="Table 29"/>
          <p:cNvGraphicFramePr>
            <a:graphicFrameLocks noGrp="1"/>
          </p:cNvGraphicFramePr>
          <p:nvPr>
            <p:extLst/>
          </p:nvPr>
        </p:nvGraphicFramePr>
        <p:xfrm>
          <a:off x="1312428" y="4072403"/>
          <a:ext cx="240792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981">
                  <a:extLst>
                    <a:ext uri="{9D8B030D-6E8A-4147-A177-3AD203B41FA5}">
                      <a16:colId xmlns:a16="http://schemas.microsoft.com/office/drawing/2014/main" val="3489300253"/>
                    </a:ext>
                  </a:extLst>
                </a:gridCol>
                <a:gridCol w="601981">
                  <a:extLst>
                    <a:ext uri="{9D8B030D-6E8A-4147-A177-3AD203B41FA5}">
                      <a16:colId xmlns:a16="http://schemas.microsoft.com/office/drawing/2014/main" val="962168071"/>
                    </a:ext>
                  </a:extLst>
                </a:gridCol>
                <a:gridCol w="601981">
                  <a:extLst>
                    <a:ext uri="{9D8B030D-6E8A-4147-A177-3AD203B41FA5}">
                      <a16:colId xmlns:a16="http://schemas.microsoft.com/office/drawing/2014/main" val="1049920334"/>
                    </a:ext>
                  </a:extLst>
                </a:gridCol>
                <a:gridCol w="601981">
                  <a:extLst>
                    <a:ext uri="{9D8B030D-6E8A-4147-A177-3AD203B41FA5}">
                      <a16:colId xmlns:a16="http://schemas.microsoft.com/office/drawing/2014/main" val="3394342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093668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/>
          </p:nvPr>
        </p:nvGraphicFramePr>
        <p:xfrm>
          <a:off x="946673" y="4443242"/>
          <a:ext cx="33527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">
                  <a:extLst>
                    <a:ext uri="{9D8B030D-6E8A-4147-A177-3AD203B41FA5}">
                      <a16:colId xmlns:a16="http://schemas.microsoft.com/office/drawing/2014/main" val="2491987096"/>
                    </a:ext>
                  </a:extLst>
                </a:gridCol>
              </a:tblGrid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37353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17018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3020703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4938776"/>
                  </a:ext>
                </a:extLst>
              </a:tr>
            </a:tbl>
          </a:graphicData>
        </a:graphic>
      </p:graphicFrame>
      <p:sp>
        <p:nvSpPr>
          <p:cNvPr id="32" name="Rectangle 31"/>
          <p:cNvSpPr/>
          <p:nvPr/>
        </p:nvSpPr>
        <p:spPr>
          <a:xfrm>
            <a:off x="5007433" y="990600"/>
            <a:ext cx="1097280" cy="365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AD1457"/>
                </a:solidFill>
              </a:rPr>
              <a:t>Step: 2</a:t>
            </a:r>
            <a:endParaRPr lang="en-US" sz="2400" dirty="0">
              <a:solidFill>
                <a:srgbClr val="AD1457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01754" y="963304"/>
            <a:ext cx="5341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Calculate the distance between each node with </a:t>
            </a:r>
            <a:r>
              <a:rPr lang="en-US" sz="2400" b="1" dirty="0" smtClean="0">
                <a:solidFill>
                  <a:srgbClr val="AD1457"/>
                </a:solidFill>
              </a:rPr>
              <a:t>node 1 </a:t>
            </a:r>
            <a:r>
              <a:rPr lang="en-US" sz="2400" dirty="0" smtClean="0"/>
              <a:t>as an intermediate node.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6218525" y="2395885"/>
                <a:ext cx="3742691" cy="16788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400" dirty="0" smtClean="0"/>
                  <a:t>D</a:t>
                </a:r>
                <a:r>
                  <a:rPr lang="en-US" sz="2400" baseline="-25000" dirty="0" smtClean="0"/>
                  <a:t>1 </a:t>
                </a:r>
                <a:r>
                  <a:rPr lang="en-US" sz="2400" dirty="0" smtClean="0"/>
                  <a:t>=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e>
                            <m:e>
                              <m:r>
                                <a:rPr lang="en-US" sz="2400" b="1" i="0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𝟑𝟓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525" y="2395885"/>
                <a:ext cx="3742691" cy="1678858"/>
              </a:xfrm>
              <a:prstGeom prst="rect">
                <a:avLst/>
              </a:prstGeom>
              <a:blipFill>
                <a:blip r:embed="rId3"/>
                <a:stretch>
                  <a:fillRect l="-2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Table 34"/>
          <p:cNvGraphicFramePr>
            <a:graphicFrameLocks noGrp="1"/>
          </p:cNvGraphicFramePr>
          <p:nvPr>
            <p:extLst/>
          </p:nvPr>
        </p:nvGraphicFramePr>
        <p:xfrm>
          <a:off x="7260754" y="2277288"/>
          <a:ext cx="240792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981">
                  <a:extLst>
                    <a:ext uri="{9D8B030D-6E8A-4147-A177-3AD203B41FA5}">
                      <a16:colId xmlns:a16="http://schemas.microsoft.com/office/drawing/2014/main" val="3489300253"/>
                    </a:ext>
                  </a:extLst>
                </a:gridCol>
                <a:gridCol w="601981">
                  <a:extLst>
                    <a:ext uri="{9D8B030D-6E8A-4147-A177-3AD203B41FA5}">
                      <a16:colId xmlns:a16="http://schemas.microsoft.com/office/drawing/2014/main" val="962168071"/>
                    </a:ext>
                  </a:extLst>
                </a:gridCol>
                <a:gridCol w="601981">
                  <a:extLst>
                    <a:ext uri="{9D8B030D-6E8A-4147-A177-3AD203B41FA5}">
                      <a16:colId xmlns:a16="http://schemas.microsoft.com/office/drawing/2014/main" val="1049920334"/>
                    </a:ext>
                  </a:extLst>
                </a:gridCol>
                <a:gridCol w="601981">
                  <a:extLst>
                    <a:ext uri="{9D8B030D-6E8A-4147-A177-3AD203B41FA5}">
                      <a16:colId xmlns:a16="http://schemas.microsoft.com/office/drawing/2014/main" val="3394342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093668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491889"/>
              </p:ext>
            </p:extLst>
          </p:nvPr>
        </p:nvGraphicFramePr>
        <p:xfrm>
          <a:off x="6855810" y="2648127"/>
          <a:ext cx="33527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">
                  <a:extLst>
                    <a:ext uri="{9D8B030D-6E8A-4147-A177-3AD203B41FA5}">
                      <a16:colId xmlns:a16="http://schemas.microsoft.com/office/drawing/2014/main" val="2491987096"/>
                    </a:ext>
                  </a:extLst>
                </a:gridCol>
              </a:tblGrid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37353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17018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3020703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493877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0607556"/>
                  </p:ext>
                </p:extLst>
              </p:nvPr>
            </p:nvGraphicFramePr>
            <p:xfrm>
              <a:off x="6174385" y="4334688"/>
              <a:ext cx="4229100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2200">
                      <a:extLst>
                        <a:ext uri="{9D8B030D-6E8A-4147-A177-3AD203B41FA5}">
                          <a16:colId xmlns:a16="http://schemas.microsoft.com/office/drawing/2014/main" val="4118289501"/>
                        </a:ext>
                      </a:extLst>
                    </a:gridCol>
                    <a:gridCol w="1866900">
                      <a:extLst>
                        <a:ext uri="{9D8B030D-6E8A-4147-A177-3AD203B41FA5}">
                          <a16:colId xmlns:a16="http://schemas.microsoft.com/office/drawing/2014/main" val="883622801"/>
                        </a:ext>
                      </a:extLst>
                    </a:gridCol>
                  </a:tblGrid>
                  <a:tr h="130561">
                    <a:tc gridSpan="2">
                      <a:txBody>
                        <a:bodyPr/>
                        <a:lstStyle/>
                        <a:p>
                          <a:r>
                            <a:rPr lang="en-US" sz="2400" dirty="0" smtClean="0">
                              <a:solidFill>
                                <a:srgbClr val="C00000"/>
                              </a:solidFill>
                            </a:rPr>
                            <a:t>For node 4</a:t>
                          </a:r>
                          <a:endParaRPr lang="en-US" sz="2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3575315"/>
                      </a:ext>
                    </a:extLst>
                  </a:tr>
                  <a:tr h="1305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→1→2=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→2=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36975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→1→3=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→3=5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832764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0607556"/>
                  </p:ext>
                </p:extLst>
              </p:nvPr>
            </p:nvGraphicFramePr>
            <p:xfrm>
              <a:off x="6174385" y="4334688"/>
              <a:ext cx="4229100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2200">
                      <a:extLst>
                        <a:ext uri="{9D8B030D-6E8A-4147-A177-3AD203B41FA5}">
                          <a16:colId xmlns:a16="http://schemas.microsoft.com/office/drawing/2014/main" val="4118289501"/>
                        </a:ext>
                      </a:extLst>
                    </a:gridCol>
                    <a:gridCol w="1866900">
                      <a:extLst>
                        <a:ext uri="{9D8B030D-6E8A-4147-A177-3AD203B41FA5}">
                          <a16:colId xmlns:a16="http://schemas.microsoft.com/office/drawing/2014/main" val="883622801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r>
                            <a:rPr lang="en-US" sz="2400" dirty="0" smtClean="0">
                              <a:solidFill>
                                <a:srgbClr val="C00000"/>
                              </a:solidFill>
                            </a:rPr>
                            <a:t>For node </a:t>
                          </a:r>
                          <a:r>
                            <a:rPr lang="en-US" sz="2400" dirty="0" smtClean="0">
                              <a:solidFill>
                                <a:srgbClr val="C00000"/>
                              </a:solidFill>
                            </a:rPr>
                            <a:t>4</a:t>
                          </a:r>
                          <a:endParaRPr lang="en-US" sz="2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357531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8" t="-107895" r="-79639" b="-101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6710" t="-107895" r="-651" b="-101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697546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8" t="-210667" r="-79639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6710" t="-210667" r="-651" b="-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327641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0" name="TextBox 39"/>
          <p:cNvSpPr txBox="1"/>
          <p:nvPr/>
        </p:nvSpPr>
        <p:spPr>
          <a:xfrm>
            <a:off x="6331628" y="5298090"/>
            <a:ext cx="2057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8632212" y="4854690"/>
            <a:ext cx="152929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605320" y="5292709"/>
            <a:ext cx="152929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350823" y="2639178"/>
            <a:ext cx="443332" cy="1435565"/>
          </a:xfrm>
          <a:prstGeom prst="rect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7260754" y="2638790"/>
            <a:ext cx="2407924" cy="365760"/>
          </a:xfrm>
          <a:prstGeom prst="rect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8011928" y="4828899"/>
            <a:ext cx="411480" cy="36576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332726" y="4809125"/>
            <a:ext cx="2111992" cy="432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7916036" y="3689343"/>
                <a:ext cx="489078" cy="3657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𝟐𝟎</m:t>
                      </m:r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036" y="3689343"/>
                <a:ext cx="489078" cy="365760"/>
              </a:xfrm>
              <a:prstGeom prst="rect">
                <a:avLst/>
              </a:prstGeom>
              <a:blipFill>
                <a:blip r:embed="rId5"/>
                <a:stretch>
                  <a:fillRect l="-3750" r="-150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690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52" grpId="0" animBg="1"/>
      <p:bldP spid="39" grpId="0" animBg="1"/>
      <p:bldP spid="4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Floyd Algorithm - Example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05652" y="1106579"/>
            <a:ext cx="3390900" cy="2246221"/>
            <a:chOff x="190500" y="1106579"/>
            <a:chExt cx="3390900" cy="2246221"/>
          </a:xfrm>
        </p:grpSpPr>
        <p:sp>
          <p:nvSpPr>
            <p:cNvPr id="5" name="Oval 4"/>
            <p:cNvSpPr/>
            <p:nvPr/>
          </p:nvSpPr>
          <p:spPr>
            <a:xfrm>
              <a:off x="381000" y="1143000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2624237" y="1143000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4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381000" y="2666773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2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2624237" y="2666773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  <a:endCxn id="7" idx="1"/>
            </p:cNvCxnSpPr>
            <p:nvPr/>
          </p:nvCxnSpPr>
          <p:spPr>
            <a:xfrm>
              <a:off x="474738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7" idx="7"/>
              <a:endCxn id="5" idx="5"/>
            </p:cNvCxnSpPr>
            <p:nvPr/>
          </p:nvCxnSpPr>
          <p:spPr>
            <a:xfrm flipV="1">
              <a:off x="927342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6" idx="3"/>
              <a:endCxn id="8" idx="1"/>
            </p:cNvCxnSpPr>
            <p:nvPr/>
          </p:nvCxnSpPr>
          <p:spPr>
            <a:xfrm>
              <a:off x="2717975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7"/>
              <a:endCxn id="6" idx="5"/>
            </p:cNvCxnSpPr>
            <p:nvPr/>
          </p:nvCxnSpPr>
          <p:spPr>
            <a:xfrm flipV="1">
              <a:off x="3170579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7" idx="6"/>
              <a:endCxn id="8" idx="2"/>
            </p:cNvCxnSpPr>
            <p:nvPr/>
          </p:nvCxnSpPr>
          <p:spPr>
            <a:xfrm>
              <a:off x="1021080" y="2986813"/>
              <a:ext cx="160315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6" idx="2"/>
              <a:endCxn id="5" idx="6"/>
            </p:cNvCxnSpPr>
            <p:nvPr/>
          </p:nvCxnSpPr>
          <p:spPr>
            <a:xfrm flipH="1">
              <a:off x="1021080" y="1463040"/>
              <a:ext cx="160315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7" idx="7"/>
              <a:endCxn id="6" idx="3"/>
            </p:cNvCxnSpPr>
            <p:nvPr/>
          </p:nvCxnSpPr>
          <p:spPr>
            <a:xfrm flipV="1">
              <a:off x="927342" y="1689342"/>
              <a:ext cx="1790633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8" idx="1"/>
              <a:endCxn id="5" idx="5"/>
            </p:cNvCxnSpPr>
            <p:nvPr/>
          </p:nvCxnSpPr>
          <p:spPr>
            <a:xfrm flipH="1" flipV="1">
              <a:off x="927342" y="1689342"/>
              <a:ext cx="1790633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90500" y="2057400"/>
              <a:ext cx="190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5</a:t>
              </a:r>
              <a:endParaRPr lang="en-US" sz="2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76300" y="2032000"/>
              <a:ext cx="4953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50</a:t>
              </a:r>
              <a:endParaRPr lang="en-US" sz="20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638299" y="2952690"/>
              <a:ext cx="495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15</a:t>
              </a:r>
              <a:endParaRPr lang="en-US" sz="20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638298" y="1106579"/>
              <a:ext cx="495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15</a:t>
              </a:r>
              <a:endParaRPr lang="en-US" sz="20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086099" y="2006600"/>
              <a:ext cx="495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15</a:t>
              </a:r>
              <a:endParaRPr lang="en-US" sz="20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430121" y="1981200"/>
              <a:ext cx="313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5</a:t>
              </a:r>
              <a:endParaRPr lang="en-US" sz="20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125321" y="1600200"/>
              <a:ext cx="313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5</a:t>
              </a:r>
              <a:endParaRPr lang="en-US" sz="20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10921" y="1600200"/>
              <a:ext cx="4906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30</a:t>
              </a:r>
              <a:endParaRPr lang="en-US" sz="2000" dirty="0"/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117144" y="3429000"/>
            <a:ext cx="457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683037" y="990600"/>
            <a:ext cx="0" cy="5257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67552" y="3505200"/>
            <a:ext cx="1097280" cy="365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AD1457"/>
                </a:solidFill>
              </a:rPr>
              <a:t>Step: 1</a:t>
            </a:r>
            <a:endParaRPr lang="en-US" sz="2400" dirty="0">
              <a:solidFill>
                <a:srgbClr val="AD1457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86553" y="3476118"/>
            <a:ext cx="1757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Initialization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302259" y="4191000"/>
                <a:ext cx="3678571" cy="16788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400" dirty="0"/>
                  <a:t>D</a:t>
                </a:r>
                <a:r>
                  <a:rPr lang="en-US" sz="2400" baseline="-25000" dirty="0"/>
                  <a:t>0 </a:t>
                </a:r>
                <a:r>
                  <a:rPr lang="en-US" sz="2400" dirty="0" smtClean="0"/>
                  <a:t>=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59" y="4191000"/>
                <a:ext cx="3678571" cy="1678858"/>
              </a:xfrm>
              <a:prstGeom prst="rect">
                <a:avLst/>
              </a:prstGeom>
              <a:blipFill>
                <a:blip r:embed="rId2"/>
                <a:stretch>
                  <a:fillRect l="-1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0" name="Table 29"/>
          <p:cNvGraphicFramePr>
            <a:graphicFrameLocks noGrp="1"/>
          </p:cNvGraphicFramePr>
          <p:nvPr>
            <p:extLst/>
          </p:nvPr>
        </p:nvGraphicFramePr>
        <p:xfrm>
          <a:off x="1312428" y="4072403"/>
          <a:ext cx="240792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981">
                  <a:extLst>
                    <a:ext uri="{9D8B030D-6E8A-4147-A177-3AD203B41FA5}">
                      <a16:colId xmlns:a16="http://schemas.microsoft.com/office/drawing/2014/main" val="3489300253"/>
                    </a:ext>
                  </a:extLst>
                </a:gridCol>
                <a:gridCol w="601981">
                  <a:extLst>
                    <a:ext uri="{9D8B030D-6E8A-4147-A177-3AD203B41FA5}">
                      <a16:colId xmlns:a16="http://schemas.microsoft.com/office/drawing/2014/main" val="962168071"/>
                    </a:ext>
                  </a:extLst>
                </a:gridCol>
                <a:gridCol w="601981">
                  <a:extLst>
                    <a:ext uri="{9D8B030D-6E8A-4147-A177-3AD203B41FA5}">
                      <a16:colId xmlns:a16="http://schemas.microsoft.com/office/drawing/2014/main" val="1049920334"/>
                    </a:ext>
                  </a:extLst>
                </a:gridCol>
                <a:gridCol w="601981">
                  <a:extLst>
                    <a:ext uri="{9D8B030D-6E8A-4147-A177-3AD203B41FA5}">
                      <a16:colId xmlns:a16="http://schemas.microsoft.com/office/drawing/2014/main" val="3394342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093668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/>
          </p:nvPr>
        </p:nvGraphicFramePr>
        <p:xfrm>
          <a:off x="946673" y="4443242"/>
          <a:ext cx="33527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">
                  <a:extLst>
                    <a:ext uri="{9D8B030D-6E8A-4147-A177-3AD203B41FA5}">
                      <a16:colId xmlns:a16="http://schemas.microsoft.com/office/drawing/2014/main" val="2491987096"/>
                    </a:ext>
                  </a:extLst>
                </a:gridCol>
              </a:tblGrid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37353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17018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3020703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4938776"/>
                  </a:ext>
                </a:extLst>
              </a:tr>
            </a:tbl>
          </a:graphicData>
        </a:graphic>
      </p:graphicFrame>
      <p:sp>
        <p:nvSpPr>
          <p:cNvPr id="32" name="Rectangle 31"/>
          <p:cNvSpPr/>
          <p:nvPr/>
        </p:nvSpPr>
        <p:spPr>
          <a:xfrm>
            <a:off x="5007433" y="990600"/>
            <a:ext cx="1097280" cy="365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AD1457"/>
                </a:solidFill>
              </a:rPr>
              <a:t>Step: 3</a:t>
            </a:r>
            <a:endParaRPr lang="en-US" sz="2400" dirty="0">
              <a:solidFill>
                <a:srgbClr val="AD1457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01754" y="963304"/>
            <a:ext cx="5341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Calculate the distance between each node with </a:t>
            </a:r>
            <a:r>
              <a:rPr lang="en-US" sz="2400" b="1" dirty="0" smtClean="0">
                <a:solidFill>
                  <a:srgbClr val="AD1457"/>
                </a:solidFill>
              </a:rPr>
              <a:t>node 2 </a:t>
            </a:r>
            <a:r>
              <a:rPr lang="en-US" sz="2400" dirty="0" smtClean="0"/>
              <a:t>as an intermediate node.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6218525" y="2395885"/>
                <a:ext cx="3742691" cy="16788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400" dirty="0" smtClean="0"/>
                  <a:t>D</a:t>
                </a:r>
                <a:r>
                  <a:rPr lang="en-US" sz="2400" baseline="-25000" dirty="0" smtClean="0"/>
                  <a:t>2 </a:t>
                </a:r>
                <a:r>
                  <a:rPr lang="en-US" sz="2400" dirty="0" smtClean="0"/>
                  <a:t>=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e>
                            <m:e>
                              <m:r>
                                <a:rPr lang="en-US" sz="2400" b="1" i="0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𝟑𝟓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 b="1" i="0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𝟐𝟎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525" y="2395885"/>
                <a:ext cx="3742691" cy="1678858"/>
              </a:xfrm>
              <a:prstGeom prst="rect">
                <a:avLst/>
              </a:prstGeom>
              <a:blipFill>
                <a:blip r:embed="rId3"/>
                <a:stretch>
                  <a:fillRect l="-2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Table 34"/>
          <p:cNvGraphicFramePr>
            <a:graphicFrameLocks noGrp="1"/>
          </p:cNvGraphicFramePr>
          <p:nvPr>
            <p:extLst/>
          </p:nvPr>
        </p:nvGraphicFramePr>
        <p:xfrm>
          <a:off x="7260754" y="2277288"/>
          <a:ext cx="240792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981">
                  <a:extLst>
                    <a:ext uri="{9D8B030D-6E8A-4147-A177-3AD203B41FA5}">
                      <a16:colId xmlns:a16="http://schemas.microsoft.com/office/drawing/2014/main" val="3489300253"/>
                    </a:ext>
                  </a:extLst>
                </a:gridCol>
                <a:gridCol w="601981">
                  <a:extLst>
                    <a:ext uri="{9D8B030D-6E8A-4147-A177-3AD203B41FA5}">
                      <a16:colId xmlns:a16="http://schemas.microsoft.com/office/drawing/2014/main" val="962168071"/>
                    </a:ext>
                  </a:extLst>
                </a:gridCol>
                <a:gridCol w="601981">
                  <a:extLst>
                    <a:ext uri="{9D8B030D-6E8A-4147-A177-3AD203B41FA5}">
                      <a16:colId xmlns:a16="http://schemas.microsoft.com/office/drawing/2014/main" val="1049920334"/>
                    </a:ext>
                  </a:extLst>
                </a:gridCol>
                <a:gridCol w="601981">
                  <a:extLst>
                    <a:ext uri="{9D8B030D-6E8A-4147-A177-3AD203B41FA5}">
                      <a16:colId xmlns:a16="http://schemas.microsoft.com/office/drawing/2014/main" val="3394342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093668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876273"/>
              </p:ext>
            </p:extLst>
          </p:nvPr>
        </p:nvGraphicFramePr>
        <p:xfrm>
          <a:off x="6855810" y="2648127"/>
          <a:ext cx="33527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">
                  <a:extLst>
                    <a:ext uri="{9D8B030D-6E8A-4147-A177-3AD203B41FA5}">
                      <a16:colId xmlns:a16="http://schemas.microsoft.com/office/drawing/2014/main" val="2491987096"/>
                    </a:ext>
                  </a:extLst>
                </a:gridCol>
              </a:tblGrid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37353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17018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3020703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493877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6978655"/>
                  </p:ext>
                </p:extLst>
              </p:nvPr>
            </p:nvGraphicFramePr>
            <p:xfrm>
              <a:off x="6174385" y="4334688"/>
              <a:ext cx="4229100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2200">
                      <a:extLst>
                        <a:ext uri="{9D8B030D-6E8A-4147-A177-3AD203B41FA5}">
                          <a16:colId xmlns:a16="http://schemas.microsoft.com/office/drawing/2014/main" val="4118289501"/>
                        </a:ext>
                      </a:extLst>
                    </a:gridCol>
                    <a:gridCol w="1866900">
                      <a:extLst>
                        <a:ext uri="{9D8B030D-6E8A-4147-A177-3AD203B41FA5}">
                          <a16:colId xmlns:a16="http://schemas.microsoft.com/office/drawing/2014/main" val="883622801"/>
                        </a:ext>
                      </a:extLst>
                    </a:gridCol>
                  </a:tblGrid>
                  <a:tr h="130561">
                    <a:tc gridSpan="2">
                      <a:txBody>
                        <a:bodyPr/>
                        <a:lstStyle/>
                        <a:p>
                          <a:r>
                            <a:rPr lang="en-US" sz="2400" dirty="0" smtClean="0">
                              <a:solidFill>
                                <a:srgbClr val="C00000"/>
                              </a:solidFill>
                            </a:rPr>
                            <a:t>For node 1</a:t>
                          </a:r>
                          <a:endParaRPr lang="en-US" sz="2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3575315"/>
                      </a:ext>
                    </a:extLst>
                  </a:tr>
                  <a:tr h="1305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→2→3=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→3=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36975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→2→4=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→4=</m:t>
                                </m:r>
                                <m:r>
                                  <a:rPr lang="en-US" sz="2400" smtClean="0"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832764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6978655"/>
                  </p:ext>
                </p:extLst>
              </p:nvPr>
            </p:nvGraphicFramePr>
            <p:xfrm>
              <a:off x="6174385" y="4334688"/>
              <a:ext cx="4229100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2200">
                      <a:extLst>
                        <a:ext uri="{9D8B030D-6E8A-4147-A177-3AD203B41FA5}">
                          <a16:colId xmlns:a16="http://schemas.microsoft.com/office/drawing/2014/main" val="4118289501"/>
                        </a:ext>
                      </a:extLst>
                    </a:gridCol>
                    <a:gridCol w="1866900">
                      <a:extLst>
                        <a:ext uri="{9D8B030D-6E8A-4147-A177-3AD203B41FA5}">
                          <a16:colId xmlns:a16="http://schemas.microsoft.com/office/drawing/2014/main" val="883622801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r>
                            <a:rPr lang="en-US" sz="2400" dirty="0" smtClean="0">
                              <a:solidFill>
                                <a:srgbClr val="C00000"/>
                              </a:solidFill>
                            </a:rPr>
                            <a:t>For node </a:t>
                          </a:r>
                          <a:r>
                            <a:rPr lang="en-US" sz="2400" dirty="0" smtClean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357531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8" t="-107895" r="-79639" b="-101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6710" t="-107895" r="-651" b="-101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697546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8" t="-210667" r="-79639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6710" t="-210667" r="-651" b="-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327641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1" name="TextBox 40"/>
          <p:cNvSpPr txBox="1"/>
          <p:nvPr/>
        </p:nvSpPr>
        <p:spPr>
          <a:xfrm>
            <a:off x="8613386" y="4827028"/>
            <a:ext cx="152929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640667" y="5285025"/>
            <a:ext cx="152929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955941" y="2652625"/>
            <a:ext cx="443332" cy="1435565"/>
          </a:xfrm>
          <a:prstGeom prst="rect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7260754" y="2974967"/>
            <a:ext cx="2407924" cy="365760"/>
          </a:xfrm>
          <a:prstGeom prst="rect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8011928" y="4828899"/>
            <a:ext cx="411480" cy="36576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/>
          <p:cNvSpPr/>
          <p:nvPr/>
        </p:nvSpPr>
        <p:spPr>
          <a:xfrm>
            <a:off x="8020635" y="5294809"/>
            <a:ext cx="411480" cy="36576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8569177" y="2592062"/>
                <a:ext cx="489078" cy="3657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𝟐𝟎</m:t>
                      </m:r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177" y="2592062"/>
                <a:ext cx="489078" cy="365760"/>
              </a:xfrm>
              <a:prstGeom prst="rect">
                <a:avLst/>
              </a:prstGeom>
              <a:blipFill>
                <a:blip r:embed="rId5"/>
                <a:stretch>
                  <a:fillRect l="-3750" r="-150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9170070" y="2592062"/>
                <a:ext cx="489078" cy="3657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070" y="2592062"/>
                <a:ext cx="489078" cy="365760"/>
              </a:xfrm>
              <a:prstGeom prst="rect">
                <a:avLst/>
              </a:prstGeom>
              <a:blipFill>
                <a:blip r:embed="rId6"/>
                <a:stretch>
                  <a:fillRect l="-2469" r="-1481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/>
          <p:cNvSpPr txBox="1"/>
          <p:nvPr/>
        </p:nvSpPr>
        <p:spPr>
          <a:xfrm>
            <a:off x="6271382" y="5282961"/>
            <a:ext cx="2194560" cy="39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6287482" y="4811503"/>
            <a:ext cx="2194560" cy="39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6161294" y="5863045"/>
            <a:ext cx="3296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D1457"/>
                </a:solidFill>
              </a:rPr>
              <a:t>No change for Node 3 &amp; 4 </a:t>
            </a:r>
            <a:endParaRPr lang="en-US" sz="2400" dirty="0">
              <a:solidFill>
                <a:srgbClr val="AD14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95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34" grpId="0"/>
      <p:bldP spid="41" grpId="0" animBg="1"/>
      <p:bldP spid="42" grpId="0" animBg="1"/>
      <p:bldP spid="43" grpId="0" animBg="1"/>
      <p:bldP spid="44" grpId="0" animBg="1"/>
      <p:bldP spid="52" grpId="0" animBg="1"/>
      <p:bldP spid="46" grpId="0" animBg="1"/>
      <p:bldP spid="47" grpId="0" animBg="1"/>
      <p:bldP spid="48" grpId="0" animBg="1"/>
      <p:bldP spid="40" grpId="0" animBg="1"/>
      <p:bldP spid="39" grpId="0" animBg="1"/>
      <p:bldP spid="4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Floyd Algorithm - Example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05652" y="1106579"/>
            <a:ext cx="3390900" cy="2246221"/>
            <a:chOff x="190500" y="1106579"/>
            <a:chExt cx="3390900" cy="2246221"/>
          </a:xfrm>
        </p:grpSpPr>
        <p:sp>
          <p:nvSpPr>
            <p:cNvPr id="5" name="Oval 4"/>
            <p:cNvSpPr/>
            <p:nvPr/>
          </p:nvSpPr>
          <p:spPr>
            <a:xfrm>
              <a:off x="381000" y="1143000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2624237" y="1143000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4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381000" y="2666773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2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2624237" y="2666773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  <a:endCxn id="7" idx="1"/>
            </p:cNvCxnSpPr>
            <p:nvPr/>
          </p:nvCxnSpPr>
          <p:spPr>
            <a:xfrm>
              <a:off x="474738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7" idx="7"/>
              <a:endCxn id="5" idx="5"/>
            </p:cNvCxnSpPr>
            <p:nvPr/>
          </p:nvCxnSpPr>
          <p:spPr>
            <a:xfrm flipV="1">
              <a:off x="927342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6" idx="3"/>
              <a:endCxn id="8" idx="1"/>
            </p:cNvCxnSpPr>
            <p:nvPr/>
          </p:nvCxnSpPr>
          <p:spPr>
            <a:xfrm>
              <a:off x="2717975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7"/>
              <a:endCxn id="6" idx="5"/>
            </p:cNvCxnSpPr>
            <p:nvPr/>
          </p:nvCxnSpPr>
          <p:spPr>
            <a:xfrm flipV="1">
              <a:off x="3170579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7" idx="6"/>
              <a:endCxn id="8" idx="2"/>
            </p:cNvCxnSpPr>
            <p:nvPr/>
          </p:nvCxnSpPr>
          <p:spPr>
            <a:xfrm>
              <a:off x="1021080" y="2986813"/>
              <a:ext cx="160315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6" idx="2"/>
              <a:endCxn id="5" idx="6"/>
            </p:cNvCxnSpPr>
            <p:nvPr/>
          </p:nvCxnSpPr>
          <p:spPr>
            <a:xfrm flipH="1">
              <a:off x="1021080" y="1463040"/>
              <a:ext cx="160315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7" idx="7"/>
              <a:endCxn id="6" idx="3"/>
            </p:cNvCxnSpPr>
            <p:nvPr/>
          </p:nvCxnSpPr>
          <p:spPr>
            <a:xfrm flipV="1">
              <a:off x="927342" y="1689342"/>
              <a:ext cx="1790633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8" idx="1"/>
              <a:endCxn id="5" idx="5"/>
            </p:cNvCxnSpPr>
            <p:nvPr/>
          </p:nvCxnSpPr>
          <p:spPr>
            <a:xfrm flipH="1" flipV="1">
              <a:off x="927342" y="1689342"/>
              <a:ext cx="1790633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90500" y="2057400"/>
              <a:ext cx="190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5</a:t>
              </a:r>
              <a:endParaRPr lang="en-US" sz="2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76300" y="2032000"/>
              <a:ext cx="4953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50</a:t>
              </a:r>
              <a:endParaRPr lang="en-US" sz="20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638299" y="2952690"/>
              <a:ext cx="495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15</a:t>
              </a:r>
              <a:endParaRPr lang="en-US" sz="20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638298" y="1106579"/>
              <a:ext cx="495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15</a:t>
              </a:r>
              <a:endParaRPr lang="en-US" sz="20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086099" y="2006600"/>
              <a:ext cx="495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15</a:t>
              </a:r>
              <a:endParaRPr lang="en-US" sz="20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430121" y="1981200"/>
              <a:ext cx="313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5</a:t>
              </a:r>
              <a:endParaRPr lang="en-US" sz="20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125321" y="1600200"/>
              <a:ext cx="313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5</a:t>
              </a:r>
              <a:endParaRPr lang="en-US" sz="20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10921" y="1600200"/>
              <a:ext cx="4906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30</a:t>
              </a:r>
              <a:endParaRPr lang="en-US" sz="2000" dirty="0"/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117144" y="3429000"/>
            <a:ext cx="457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683037" y="990600"/>
            <a:ext cx="0" cy="5257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67552" y="3505200"/>
            <a:ext cx="1097280" cy="365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AD1457"/>
                </a:solidFill>
              </a:rPr>
              <a:t>Step: 1</a:t>
            </a:r>
            <a:endParaRPr lang="en-US" sz="2400" dirty="0">
              <a:solidFill>
                <a:srgbClr val="AD1457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86553" y="3476118"/>
            <a:ext cx="1757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Initialization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302259" y="4191000"/>
                <a:ext cx="3678571" cy="16788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400" dirty="0"/>
                  <a:t>D</a:t>
                </a:r>
                <a:r>
                  <a:rPr lang="en-US" sz="2400" baseline="-25000" dirty="0"/>
                  <a:t>0 </a:t>
                </a:r>
                <a:r>
                  <a:rPr lang="en-US" sz="2400" dirty="0" smtClean="0"/>
                  <a:t>=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59" y="4191000"/>
                <a:ext cx="3678571" cy="1678858"/>
              </a:xfrm>
              <a:prstGeom prst="rect">
                <a:avLst/>
              </a:prstGeom>
              <a:blipFill>
                <a:blip r:embed="rId2"/>
                <a:stretch>
                  <a:fillRect l="-1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0" name="Table 29"/>
          <p:cNvGraphicFramePr>
            <a:graphicFrameLocks noGrp="1"/>
          </p:cNvGraphicFramePr>
          <p:nvPr>
            <p:extLst/>
          </p:nvPr>
        </p:nvGraphicFramePr>
        <p:xfrm>
          <a:off x="1312428" y="4072403"/>
          <a:ext cx="240792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981">
                  <a:extLst>
                    <a:ext uri="{9D8B030D-6E8A-4147-A177-3AD203B41FA5}">
                      <a16:colId xmlns:a16="http://schemas.microsoft.com/office/drawing/2014/main" val="3489300253"/>
                    </a:ext>
                  </a:extLst>
                </a:gridCol>
                <a:gridCol w="601981">
                  <a:extLst>
                    <a:ext uri="{9D8B030D-6E8A-4147-A177-3AD203B41FA5}">
                      <a16:colId xmlns:a16="http://schemas.microsoft.com/office/drawing/2014/main" val="962168071"/>
                    </a:ext>
                  </a:extLst>
                </a:gridCol>
                <a:gridCol w="601981">
                  <a:extLst>
                    <a:ext uri="{9D8B030D-6E8A-4147-A177-3AD203B41FA5}">
                      <a16:colId xmlns:a16="http://schemas.microsoft.com/office/drawing/2014/main" val="1049920334"/>
                    </a:ext>
                  </a:extLst>
                </a:gridCol>
                <a:gridCol w="601981">
                  <a:extLst>
                    <a:ext uri="{9D8B030D-6E8A-4147-A177-3AD203B41FA5}">
                      <a16:colId xmlns:a16="http://schemas.microsoft.com/office/drawing/2014/main" val="3394342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093668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/>
          </p:nvPr>
        </p:nvGraphicFramePr>
        <p:xfrm>
          <a:off x="946673" y="4443242"/>
          <a:ext cx="33527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">
                  <a:extLst>
                    <a:ext uri="{9D8B030D-6E8A-4147-A177-3AD203B41FA5}">
                      <a16:colId xmlns:a16="http://schemas.microsoft.com/office/drawing/2014/main" val="2491987096"/>
                    </a:ext>
                  </a:extLst>
                </a:gridCol>
              </a:tblGrid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37353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17018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3020703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4938776"/>
                  </a:ext>
                </a:extLst>
              </a:tr>
            </a:tbl>
          </a:graphicData>
        </a:graphic>
      </p:graphicFrame>
      <p:sp>
        <p:nvSpPr>
          <p:cNvPr id="32" name="Rectangle 31"/>
          <p:cNvSpPr/>
          <p:nvPr/>
        </p:nvSpPr>
        <p:spPr>
          <a:xfrm>
            <a:off x="5007433" y="990600"/>
            <a:ext cx="1097280" cy="365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AD1457"/>
                </a:solidFill>
              </a:rPr>
              <a:t>Step: 4</a:t>
            </a:r>
            <a:endParaRPr lang="en-US" sz="2400" dirty="0">
              <a:solidFill>
                <a:srgbClr val="AD1457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01754" y="963304"/>
            <a:ext cx="5341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Calculate the distance between each node with </a:t>
            </a:r>
            <a:r>
              <a:rPr lang="en-US" sz="2400" b="1" dirty="0" smtClean="0">
                <a:solidFill>
                  <a:srgbClr val="AD1457"/>
                </a:solidFill>
              </a:rPr>
              <a:t>node 3 </a:t>
            </a:r>
            <a:r>
              <a:rPr lang="en-US" sz="2400" dirty="0" smtClean="0"/>
              <a:t>as an intermediate node.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6189671" y="2395885"/>
                <a:ext cx="3800399" cy="16788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400" dirty="0" smtClean="0"/>
                  <a:t>D</a:t>
                </a:r>
                <a:r>
                  <a:rPr lang="en-US" sz="2400" baseline="-25000" dirty="0" smtClean="0"/>
                  <a:t>3 </a:t>
                </a:r>
                <a:r>
                  <a:rPr lang="en-US" sz="2400" dirty="0" smtClean="0"/>
                  <a:t>=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 b="1" i="0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𝟐𝟎</m:t>
                              </m:r>
                            </m:e>
                            <m:e>
                              <m:r>
                                <a:rPr lang="en-US" sz="2400" b="1" i="0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e>
                            <m:e>
                              <m:r>
                                <a:rPr lang="en-US" sz="2400" b="1" i="0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𝟑𝟓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 b="1" i="0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𝟐𝟎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671" y="2395885"/>
                <a:ext cx="3800399" cy="1678858"/>
              </a:xfrm>
              <a:prstGeom prst="rect">
                <a:avLst/>
              </a:prstGeom>
              <a:blipFill>
                <a:blip r:embed="rId3"/>
                <a:stretch>
                  <a:fillRect l="-2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Table 34"/>
          <p:cNvGraphicFramePr>
            <a:graphicFrameLocks noGrp="1"/>
          </p:cNvGraphicFramePr>
          <p:nvPr>
            <p:extLst/>
          </p:nvPr>
        </p:nvGraphicFramePr>
        <p:xfrm>
          <a:off x="7260754" y="2277288"/>
          <a:ext cx="240792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981">
                  <a:extLst>
                    <a:ext uri="{9D8B030D-6E8A-4147-A177-3AD203B41FA5}">
                      <a16:colId xmlns:a16="http://schemas.microsoft.com/office/drawing/2014/main" val="3489300253"/>
                    </a:ext>
                  </a:extLst>
                </a:gridCol>
                <a:gridCol w="601981">
                  <a:extLst>
                    <a:ext uri="{9D8B030D-6E8A-4147-A177-3AD203B41FA5}">
                      <a16:colId xmlns:a16="http://schemas.microsoft.com/office/drawing/2014/main" val="962168071"/>
                    </a:ext>
                  </a:extLst>
                </a:gridCol>
                <a:gridCol w="601981">
                  <a:extLst>
                    <a:ext uri="{9D8B030D-6E8A-4147-A177-3AD203B41FA5}">
                      <a16:colId xmlns:a16="http://schemas.microsoft.com/office/drawing/2014/main" val="1049920334"/>
                    </a:ext>
                  </a:extLst>
                </a:gridCol>
                <a:gridCol w="601981">
                  <a:extLst>
                    <a:ext uri="{9D8B030D-6E8A-4147-A177-3AD203B41FA5}">
                      <a16:colId xmlns:a16="http://schemas.microsoft.com/office/drawing/2014/main" val="3394342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093668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798200"/>
              </p:ext>
            </p:extLst>
          </p:nvPr>
        </p:nvGraphicFramePr>
        <p:xfrm>
          <a:off x="6855810" y="2648127"/>
          <a:ext cx="33527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">
                  <a:extLst>
                    <a:ext uri="{9D8B030D-6E8A-4147-A177-3AD203B41FA5}">
                      <a16:colId xmlns:a16="http://schemas.microsoft.com/office/drawing/2014/main" val="2491987096"/>
                    </a:ext>
                  </a:extLst>
                </a:gridCol>
              </a:tblGrid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37353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17018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3020703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493877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0601390"/>
                  </p:ext>
                </p:extLst>
              </p:nvPr>
            </p:nvGraphicFramePr>
            <p:xfrm>
              <a:off x="6174385" y="4334688"/>
              <a:ext cx="4229100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2200">
                      <a:extLst>
                        <a:ext uri="{9D8B030D-6E8A-4147-A177-3AD203B41FA5}">
                          <a16:colId xmlns:a16="http://schemas.microsoft.com/office/drawing/2014/main" val="4118289501"/>
                        </a:ext>
                      </a:extLst>
                    </a:gridCol>
                    <a:gridCol w="1866900">
                      <a:extLst>
                        <a:ext uri="{9D8B030D-6E8A-4147-A177-3AD203B41FA5}">
                          <a16:colId xmlns:a16="http://schemas.microsoft.com/office/drawing/2014/main" val="883622801"/>
                        </a:ext>
                      </a:extLst>
                    </a:gridCol>
                  </a:tblGrid>
                  <a:tr h="130561">
                    <a:tc gridSpan="2">
                      <a:txBody>
                        <a:bodyPr/>
                        <a:lstStyle/>
                        <a:p>
                          <a:r>
                            <a:rPr lang="en-US" sz="2400" dirty="0" smtClean="0">
                              <a:solidFill>
                                <a:srgbClr val="C00000"/>
                              </a:solidFill>
                            </a:rPr>
                            <a:t>For node 1</a:t>
                          </a:r>
                          <a:endParaRPr lang="en-US" sz="2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3575315"/>
                      </a:ext>
                    </a:extLst>
                  </a:tr>
                  <a:tr h="1305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→3→2=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55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→2=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36975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→3→4=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35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→4=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832764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0601390"/>
                  </p:ext>
                </p:extLst>
              </p:nvPr>
            </p:nvGraphicFramePr>
            <p:xfrm>
              <a:off x="6174385" y="4334688"/>
              <a:ext cx="4229100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2200">
                      <a:extLst>
                        <a:ext uri="{9D8B030D-6E8A-4147-A177-3AD203B41FA5}">
                          <a16:colId xmlns:a16="http://schemas.microsoft.com/office/drawing/2014/main" val="4118289501"/>
                        </a:ext>
                      </a:extLst>
                    </a:gridCol>
                    <a:gridCol w="1866900">
                      <a:extLst>
                        <a:ext uri="{9D8B030D-6E8A-4147-A177-3AD203B41FA5}">
                          <a16:colId xmlns:a16="http://schemas.microsoft.com/office/drawing/2014/main" val="883622801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r>
                            <a:rPr lang="en-US" sz="2400" dirty="0" smtClean="0">
                              <a:solidFill>
                                <a:srgbClr val="C00000"/>
                              </a:solidFill>
                            </a:rPr>
                            <a:t>For node </a:t>
                          </a:r>
                          <a:r>
                            <a:rPr lang="en-US" sz="2400" dirty="0" smtClean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357531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8" t="-107895" r="-79639" b="-101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6710" t="-107895" r="-651" b="-101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697546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8" t="-210667" r="-79639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6710" t="-210667" r="-651" b="-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327641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1" name="TextBox 40"/>
          <p:cNvSpPr txBox="1"/>
          <p:nvPr/>
        </p:nvSpPr>
        <p:spPr>
          <a:xfrm>
            <a:off x="8587259" y="4827028"/>
            <a:ext cx="152929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640668" y="5271963"/>
            <a:ext cx="152929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8609085" y="2639562"/>
            <a:ext cx="443332" cy="1435565"/>
          </a:xfrm>
          <a:prstGeom prst="rect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7286880" y="3340731"/>
            <a:ext cx="2407924" cy="365760"/>
          </a:xfrm>
          <a:prstGeom prst="rect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6225974" y="5282338"/>
            <a:ext cx="21945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6229011" y="4830162"/>
            <a:ext cx="21945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650460" y="5797731"/>
            <a:ext cx="1504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D1457"/>
                </a:solidFill>
              </a:rPr>
              <a:t>No change </a:t>
            </a:r>
            <a:endParaRPr lang="en-US" sz="2400" dirty="0">
              <a:solidFill>
                <a:srgbClr val="AD14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20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34" grpId="0"/>
      <p:bldP spid="41" grpId="0" animBg="1"/>
      <p:bldP spid="42" grpId="0" animBg="1"/>
      <p:bldP spid="43" grpId="0" animBg="1"/>
      <p:bldP spid="44" grpId="0" animBg="1"/>
      <p:bldP spid="40" grpId="0" animBg="1"/>
      <p:bldP spid="39" grpId="0" animBg="1"/>
      <p:bldP spid="4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Floyd Algorithm - Example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05652" y="1106579"/>
            <a:ext cx="3390900" cy="2246221"/>
            <a:chOff x="190500" y="1106579"/>
            <a:chExt cx="3390900" cy="2246221"/>
          </a:xfrm>
        </p:grpSpPr>
        <p:sp>
          <p:nvSpPr>
            <p:cNvPr id="5" name="Oval 4"/>
            <p:cNvSpPr/>
            <p:nvPr/>
          </p:nvSpPr>
          <p:spPr>
            <a:xfrm>
              <a:off x="381000" y="1143000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2624237" y="1143000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4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381000" y="2666773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2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2624237" y="2666773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  <a:endCxn id="7" idx="1"/>
            </p:cNvCxnSpPr>
            <p:nvPr/>
          </p:nvCxnSpPr>
          <p:spPr>
            <a:xfrm>
              <a:off x="474738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7" idx="7"/>
              <a:endCxn id="5" idx="5"/>
            </p:cNvCxnSpPr>
            <p:nvPr/>
          </p:nvCxnSpPr>
          <p:spPr>
            <a:xfrm flipV="1">
              <a:off x="927342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6" idx="3"/>
              <a:endCxn id="8" idx="1"/>
            </p:cNvCxnSpPr>
            <p:nvPr/>
          </p:nvCxnSpPr>
          <p:spPr>
            <a:xfrm>
              <a:off x="2717975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7"/>
              <a:endCxn id="6" idx="5"/>
            </p:cNvCxnSpPr>
            <p:nvPr/>
          </p:nvCxnSpPr>
          <p:spPr>
            <a:xfrm flipV="1">
              <a:off x="3170579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7" idx="6"/>
              <a:endCxn id="8" idx="2"/>
            </p:cNvCxnSpPr>
            <p:nvPr/>
          </p:nvCxnSpPr>
          <p:spPr>
            <a:xfrm>
              <a:off x="1021080" y="2986813"/>
              <a:ext cx="160315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6" idx="2"/>
              <a:endCxn id="5" idx="6"/>
            </p:cNvCxnSpPr>
            <p:nvPr/>
          </p:nvCxnSpPr>
          <p:spPr>
            <a:xfrm flipH="1">
              <a:off x="1021080" y="1463040"/>
              <a:ext cx="160315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7" idx="7"/>
              <a:endCxn id="6" idx="3"/>
            </p:cNvCxnSpPr>
            <p:nvPr/>
          </p:nvCxnSpPr>
          <p:spPr>
            <a:xfrm flipV="1">
              <a:off x="927342" y="1689342"/>
              <a:ext cx="1790633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8" idx="1"/>
              <a:endCxn id="5" idx="5"/>
            </p:cNvCxnSpPr>
            <p:nvPr/>
          </p:nvCxnSpPr>
          <p:spPr>
            <a:xfrm flipH="1" flipV="1">
              <a:off x="927342" y="1689342"/>
              <a:ext cx="1790633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90500" y="2057400"/>
              <a:ext cx="190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5</a:t>
              </a:r>
              <a:endParaRPr lang="en-US" sz="2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76300" y="2032000"/>
              <a:ext cx="4953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50</a:t>
              </a:r>
              <a:endParaRPr lang="en-US" sz="20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638299" y="2952690"/>
              <a:ext cx="495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15</a:t>
              </a:r>
              <a:endParaRPr lang="en-US" sz="20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638298" y="1106579"/>
              <a:ext cx="495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15</a:t>
              </a:r>
              <a:endParaRPr lang="en-US" sz="20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086099" y="2006600"/>
              <a:ext cx="495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15</a:t>
              </a:r>
              <a:endParaRPr lang="en-US" sz="20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430121" y="1981200"/>
              <a:ext cx="313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5</a:t>
              </a:r>
              <a:endParaRPr lang="en-US" sz="20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125321" y="1600200"/>
              <a:ext cx="313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5</a:t>
              </a:r>
              <a:endParaRPr lang="en-US" sz="20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10921" y="1600200"/>
              <a:ext cx="4906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30</a:t>
              </a:r>
              <a:endParaRPr lang="en-US" sz="2000" dirty="0"/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117144" y="3429000"/>
            <a:ext cx="457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683037" y="990600"/>
            <a:ext cx="0" cy="5257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67552" y="3505200"/>
            <a:ext cx="1097280" cy="365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AD1457"/>
                </a:solidFill>
              </a:rPr>
              <a:t>Step: 1</a:t>
            </a:r>
            <a:endParaRPr lang="en-US" sz="2400" dirty="0">
              <a:solidFill>
                <a:srgbClr val="AD1457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86553" y="3476118"/>
            <a:ext cx="1757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Initialization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302259" y="4191000"/>
                <a:ext cx="3678571" cy="16788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400" dirty="0"/>
                  <a:t>D</a:t>
                </a:r>
                <a:r>
                  <a:rPr lang="en-US" sz="2400" baseline="-25000" dirty="0"/>
                  <a:t>0 </a:t>
                </a:r>
                <a:r>
                  <a:rPr lang="en-US" sz="2400" dirty="0" smtClean="0"/>
                  <a:t>=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59" y="4191000"/>
                <a:ext cx="3678571" cy="1678858"/>
              </a:xfrm>
              <a:prstGeom prst="rect">
                <a:avLst/>
              </a:prstGeom>
              <a:blipFill>
                <a:blip r:embed="rId2"/>
                <a:stretch>
                  <a:fillRect l="-1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0" name="Table 29"/>
          <p:cNvGraphicFramePr>
            <a:graphicFrameLocks noGrp="1"/>
          </p:cNvGraphicFramePr>
          <p:nvPr>
            <p:extLst/>
          </p:nvPr>
        </p:nvGraphicFramePr>
        <p:xfrm>
          <a:off x="1312428" y="4072403"/>
          <a:ext cx="240792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981">
                  <a:extLst>
                    <a:ext uri="{9D8B030D-6E8A-4147-A177-3AD203B41FA5}">
                      <a16:colId xmlns:a16="http://schemas.microsoft.com/office/drawing/2014/main" val="3489300253"/>
                    </a:ext>
                  </a:extLst>
                </a:gridCol>
                <a:gridCol w="601981">
                  <a:extLst>
                    <a:ext uri="{9D8B030D-6E8A-4147-A177-3AD203B41FA5}">
                      <a16:colId xmlns:a16="http://schemas.microsoft.com/office/drawing/2014/main" val="962168071"/>
                    </a:ext>
                  </a:extLst>
                </a:gridCol>
                <a:gridCol w="601981">
                  <a:extLst>
                    <a:ext uri="{9D8B030D-6E8A-4147-A177-3AD203B41FA5}">
                      <a16:colId xmlns:a16="http://schemas.microsoft.com/office/drawing/2014/main" val="1049920334"/>
                    </a:ext>
                  </a:extLst>
                </a:gridCol>
                <a:gridCol w="601981">
                  <a:extLst>
                    <a:ext uri="{9D8B030D-6E8A-4147-A177-3AD203B41FA5}">
                      <a16:colId xmlns:a16="http://schemas.microsoft.com/office/drawing/2014/main" val="3394342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093668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/>
          </p:nvPr>
        </p:nvGraphicFramePr>
        <p:xfrm>
          <a:off x="946673" y="4443242"/>
          <a:ext cx="33527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">
                  <a:extLst>
                    <a:ext uri="{9D8B030D-6E8A-4147-A177-3AD203B41FA5}">
                      <a16:colId xmlns:a16="http://schemas.microsoft.com/office/drawing/2014/main" val="2491987096"/>
                    </a:ext>
                  </a:extLst>
                </a:gridCol>
              </a:tblGrid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37353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17018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3020703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4938776"/>
                  </a:ext>
                </a:extLst>
              </a:tr>
            </a:tbl>
          </a:graphicData>
        </a:graphic>
      </p:graphicFrame>
      <p:sp>
        <p:nvSpPr>
          <p:cNvPr id="32" name="Rectangle 31"/>
          <p:cNvSpPr/>
          <p:nvPr/>
        </p:nvSpPr>
        <p:spPr>
          <a:xfrm>
            <a:off x="5007433" y="990600"/>
            <a:ext cx="1097280" cy="365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AD1457"/>
                </a:solidFill>
              </a:rPr>
              <a:t>Step: 4</a:t>
            </a:r>
            <a:endParaRPr lang="en-US" sz="2400" dirty="0">
              <a:solidFill>
                <a:srgbClr val="AD1457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01754" y="963304"/>
            <a:ext cx="5341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Calculate the distance between each node with </a:t>
            </a:r>
            <a:r>
              <a:rPr lang="en-US" sz="2400" b="1" dirty="0" smtClean="0">
                <a:solidFill>
                  <a:srgbClr val="AD1457"/>
                </a:solidFill>
              </a:rPr>
              <a:t>node 3 </a:t>
            </a:r>
            <a:r>
              <a:rPr lang="en-US" sz="2400" dirty="0" smtClean="0"/>
              <a:t>as an intermediate node.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6189671" y="2395885"/>
                <a:ext cx="3800399" cy="16788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400" dirty="0" smtClean="0"/>
                  <a:t>D</a:t>
                </a:r>
                <a:r>
                  <a:rPr lang="en-US" sz="2400" baseline="-25000" dirty="0" smtClean="0"/>
                  <a:t>3 </a:t>
                </a:r>
                <a:r>
                  <a:rPr lang="en-US" sz="2400" dirty="0" smtClean="0"/>
                  <a:t>=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 b="1" i="0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𝟐𝟎</m:t>
                              </m:r>
                            </m:e>
                            <m:e>
                              <m:r>
                                <a:rPr lang="en-US" sz="2400" b="1" i="0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e>
                            <m:e>
                              <m:r>
                                <a:rPr lang="en-US" sz="2400" b="1" i="0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𝟑𝟓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 b="1" i="0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𝟐𝟎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671" y="2395885"/>
                <a:ext cx="3800399" cy="1678858"/>
              </a:xfrm>
              <a:prstGeom prst="rect">
                <a:avLst/>
              </a:prstGeom>
              <a:blipFill>
                <a:blip r:embed="rId3"/>
                <a:stretch>
                  <a:fillRect l="-2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Table 34"/>
          <p:cNvGraphicFramePr>
            <a:graphicFrameLocks noGrp="1"/>
          </p:cNvGraphicFramePr>
          <p:nvPr>
            <p:extLst/>
          </p:nvPr>
        </p:nvGraphicFramePr>
        <p:xfrm>
          <a:off x="7260754" y="2277288"/>
          <a:ext cx="240792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981">
                  <a:extLst>
                    <a:ext uri="{9D8B030D-6E8A-4147-A177-3AD203B41FA5}">
                      <a16:colId xmlns:a16="http://schemas.microsoft.com/office/drawing/2014/main" val="3489300253"/>
                    </a:ext>
                  </a:extLst>
                </a:gridCol>
                <a:gridCol w="601981">
                  <a:extLst>
                    <a:ext uri="{9D8B030D-6E8A-4147-A177-3AD203B41FA5}">
                      <a16:colId xmlns:a16="http://schemas.microsoft.com/office/drawing/2014/main" val="962168071"/>
                    </a:ext>
                  </a:extLst>
                </a:gridCol>
                <a:gridCol w="601981">
                  <a:extLst>
                    <a:ext uri="{9D8B030D-6E8A-4147-A177-3AD203B41FA5}">
                      <a16:colId xmlns:a16="http://schemas.microsoft.com/office/drawing/2014/main" val="1049920334"/>
                    </a:ext>
                  </a:extLst>
                </a:gridCol>
                <a:gridCol w="601981">
                  <a:extLst>
                    <a:ext uri="{9D8B030D-6E8A-4147-A177-3AD203B41FA5}">
                      <a16:colId xmlns:a16="http://schemas.microsoft.com/office/drawing/2014/main" val="3394342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093668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205169"/>
              </p:ext>
            </p:extLst>
          </p:nvPr>
        </p:nvGraphicFramePr>
        <p:xfrm>
          <a:off x="6855810" y="2648127"/>
          <a:ext cx="33527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">
                  <a:extLst>
                    <a:ext uri="{9D8B030D-6E8A-4147-A177-3AD203B41FA5}">
                      <a16:colId xmlns:a16="http://schemas.microsoft.com/office/drawing/2014/main" val="2491987096"/>
                    </a:ext>
                  </a:extLst>
                </a:gridCol>
              </a:tblGrid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37353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17018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3020703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493877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6883784"/>
                  </p:ext>
                </p:extLst>
              </p:nvPr>
            </p:nvGraphicFramePr>
            <p:xfrm>
              <a:off x="6174385" y="4334688"/>
              <a:ext cx="4229100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2200">
                      <a:extLst>
                        <a:ext uri="{9D8B030D-6E8A-4147-A177-3AD203B41FA5}">
                          <a16:colId xmlns:a16="http://schemas.microsoft.com/office/drawing/2014/main" val="4118289501"/>
                        </a:ext>
                      </a:extLst>
                    </a:gridCol>
                    <a:gridCol w="1866900">
                      <a:extLst>
                        <a:ext uri="{9D8B030D-6E8A-4147-A177-3AD203B41FA5}">
                          <a16:colId xmlns:a16="http://schemas.microsoft.com/office/drawing/2014/main" val="883622801"/>
                        </a:ext>
                      </a:extLst>
                    </a:gridCol>
                  </a:tblGrid>
                  <a:tr h="130561">
                    <a:tc gridSpan="2">
                      <a:txBody>
                        <a:bodyPr/>
                        <a:lstStyle/>
                        <a:p>
                          <a:r>
                            <a:rPr lang="en-US" sz="2400" dirty="0" smtClean="0">
                              <a:solidFill>
                                <a:srgbClr val="C00000"/>
                              </a:solidFill>
                            </a:rPr>
                            <a:t>For node 2</a:t>
                          </a:r>
                          <a:endParaRPr lang="en-US" sz="2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3575315"/>
                      </a:ext>
                    </a:extLst>
                  </a:tr>
                  <a:tr h="1305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→3→1=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45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→1=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36975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→3→4=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→4=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832764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6883784"/>
                  </p:ext>
                </p:extLst>
              </p:nvPr>
            </p:nvGraphicFramePr>
            <p:xfrm>
              <a:off x="6174385" y="4334688"/>
              <a:ext cx="4229100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2200">
                      <a:extLst>
                        <a:ext uri="{9D8B030D-6E8A-4147-A177-3AD203B41FA5}">
                          <a16:colId xmlns:a16="http://schemas.microsoft.com/office/drawing/2014/main" val="4118289501"/>
                        </a:ext>
                      </a:extLst>
                    </a:gridCol>
                    <a:gridCol w="1866900">
                      <a:extLst>
                        <a:ext uri="{9D8B030D-6E8A-4147-A177-3AD203B41FA5}">
                          <a16:colId xmlns:a16="http://schemas.microsoft.com/office/drawing/2014/main" val="883622801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r>
                            <a:rPr lang="en-US" sz="2400" dirty="0" smtClean="0">
                              <a:solidFill>
                                <a:srgbClr val="C00000"/>
                              </a:solidFill>
                            </a:rPr>
                            <a:t>For node </a:t>
                          </a:r>
                          <a:r>
                            <a:rPr lang="en-US" sz="2400" dirty="0" smtClean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357531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8" t="-107895" r="-79639" b="-101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6710" t="-107895" r="-651" b="-101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697546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8" t="-210667" r="-79639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6710" t="-210667" r="-651" b="-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327641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1" name="TextBox 40"/>
          <p:cNvSpPr txBox="1"/>
          <p:nvPr/>
        </p:nvSpPr>
        <p:spPr>
          <a:xfrm>
            <a:off x="8600322" y="4840090"/>
            <a:ext cx="152929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88417" y="5298089"/>
            <a:ext cx="152929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8609085" y="2639562"/>
            <a:ext cx="443332" cy="1435565"/>
          </a:xfrm>
          <a:prstGeom prst="rect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7286880" y="3340731"/>
            <a:ext cx="2407924" cy="365760"/>
          </a:xfrm>
          <a:prstGeom prst="rect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6252100" y="5295401"/>
            <a:ext cx="21945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6161296" y="5771605"/>
            <a:ext cx="2956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D1457"/>
                </a:solidFill>
              </a:rPr>
              <a:t>No change for Node 4  </a:t>
            </a:r>
            <a:endParaRPr lang="en-US" sz="2400" dirty="0">
              <a:solidFill>
                <a:srgbClr val="AD1457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8011928" y="4828899"/>
            <a:ext cx="411480" cy="36576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255137" y="4812125"/>
            <a:ext cx="2194560" cy="39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7223703" y="2935996"/>
                <a:ext cx="489078" cy="3657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𝟒𝟓</m:t>
                      </m:r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3703" y="2935996"/>
                <a:ext cx="489078" cy="365760"/>
              </a:xfrm>
              <a:prstGeom prst="rect">
                <a:avLst/>
              </a:prstGeom>
              <a:blipFill>
                <a:blip r:embed="rId5"/>
                <a:stretch>
                  <a:fillRect l="-5000" r="-1625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824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0" grpId="0" animBg="1"/>
      <p:bldP spid="49" grpId="0"/>
      <p:bldP spid="45" grpId="0" animBg="1"/>
      <p:bldP spid="39" grpId="0" animBg="1"/>
      <p:bldP spid="4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Floyd Algorithm - Example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05652" y="1106579"/>
            <a:ext cx="3390900" cy="2246221"/>
            <a:chOff x="190500" y="1106579"/>
            <a:chExt cx="3390900" cy="2246221"/>
          </a:xfrm>
        </p:grpSpPr>
        <p:sp>
          <p:nvSpPr>
            <p:cNvPr id="5" name="Oval 4"/>
            <p:cNvSpPr/>
            <p:nvPr/>
          </p:nvSpPr>
          <p:spPr>
            <a:xfrm>
              <a:off x="381000" y="1143000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2624237" y="1143000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4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381000" y="2666773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2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2624237" y="2666773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  <a:endCxn id="7" idx="1"/>
            </p:cNvCxnSpPr>
            <p:nvPr/>
          </p:nvCxnSpPr>
          <p:spPr>
            <a:xfrm>
              <a:off x="474738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7" idx="7"/>
              <a:endCxn id="5" idx="5"/>
            </p:cNvCxnSpPr>
            <p:nvPr/>
          </p:nvCxnSpPr>
          <p:spPr>
            <a:xfrm flipV="1">
              <a:off x="927342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6" idx="3"/>
              <a:endCxn id="8" idx="1"/>
            </p:cNvCxnSpPr>
            <p:nvPr/>
          </p:nvCxnSpPr>
          <p:spPr>
            <a:xfrm>
              <a:off x="2717975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7"/>
              <a:endCxn id="6" idx="5"/>
            </p:cNvCxnSpPr>
            <p:nvPr/>
          </p:nvCxnSpPr>
          <p:spPr>
            <a:xfrm flipV="1">
              <a:off x="3170579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7" idx="6"/>
              <a:endCxn id="8" idx="2"/>
            </p:cNvCxnSpPr>
            <p:nvPr/>
          </p:nvCxnSpPr>
          <p:spPr>
            <a:xfrm>
              <a:off x="1021080" y="2986813"/>
              <a:ext cx="160315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6" idx="2"/>
              <a:endCxn id="5" idx="6"/>
            </p:cNvCxnSpPr>
            <p:nvPr/>
          </p:nvCxnSpPr>
          <p:spPr>
            <a:xfrm flipH="1">
              <a:off x="1021080" y="1463040"/>
              <a:ext cx="160315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7" idx="7"/>
              <a:endCxn id="6" idx="3"/>
            </p:cNvCxnSpPr>
            <p:nvPr/>
          </p:nvCxnSpPr>
          <p:spPr>
            <a:xfrm flipV="1">
              <a:off x="927342" y="1689342"/>
              <a:ext cx="1790633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8" idx="1"/>
              <a:endCxn id="5" idx="5"/>
            </p:cNvCxnSpPr>
            <p:nvPr/>
          </p:nvCxnSpPr>
          <p:spPr>
            <a:xfrm flipH="1" flipV="1">
              <a:off x="927342" y="1689342"/>
              <a:ext cx="1790633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90500" y="2057400"/>
              <a:ext cx="190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5</a:t>
              </a:r>
              <a:endParaRPr lang="en-US" sz="2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76300" y="2032000"/>
              <a:ext cx="4953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50</a:t>
              </a:r>
              <a:endParaRPr lang="en-US" sz="20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638299" y="2952690"/>
              <a:ext cx="495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15</a:t>
              </a:r>
              <a:endParaRPr lang="en-US" sz="20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638298" y="1106579"/>
              <a:ext cx="495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15</a:t>
              </a:r>
              <a:endParaRPr lang="en-US" sz="20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086099" y="2006600"/>
              <a:ext cx="495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15</a:t>
              </a:r>
              <a:endParaRPr lang="en-US" sz="20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430121" y="1981200"/>
              <a:ext cx="313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5</a:t>
              </a:r>
              <a:endParaRPr lang="en-US" sz="20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125321" y="1600200"/>
              <a:ext cx="313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5</a:t>
              </a:r>
              <a:endParaRPr lang="en-US" sz="20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10921" y="1600200"/>
              <a:ext cx="4906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30</a:t>
              </a:r>
              <a:endParaRPr lang="en-US" sz="2000" dirty="0"/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117144" y="3429000"/>
            <a:ext cx="457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683037" y="990600"/>
            <a:ext cx="0" cy="5257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67552" y="3505200"/>
            <a:ext cx="1097280" cy="365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AD1457"/>
                </a:solidFill>
              </a:rPr>
              <a:t>Step: 1</a:t>
            </a:r>
            <a:endParaRPr lang="en-US" sz="2400" dirty="0">
              <a:solidFill>
                <a:srgbClr val="AD1457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86553" y="3476118"/>
            <a:ext cx="1757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Initialization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302259" y="4191000"/>
                <a:ext cx="3678571" cy="16788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400" dirty="0"/>
                  <a:t>D</a:t>
                </a:r>
                <a:r>
                  <a:rPr lang="en-US" sz="2400" baseline="-25000" dirty="0"/>
                  <a:t>0 </a:t>
                </a:r>
                <a:r>
                  <a:rPr lang="en-US" sz="2400" dirty="0" smtClean="0"/>
                  <a:t>=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59" y="4191000"/>
                <a:ext cx="3678571" cy="1678858"/>
              </a:xfrm>
              <a:prstGeom prst="rect">
                <a:avLst/>
              </a:prstGeom>
              <a:blipFill>
                <a:blip r:embed="rId2"/>
                <a:stretch>
                  <a:fillRect l="-1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0" name="Table 29"/>
          <p:cNvGraphicFramePr>
            <a:graphicFrameLocks noGrp="1"/>
          </p:cNvGraphicFramePr>
          <p:nvPr>
            <p:extLst/>
          </p:nvPr>
        </p:nvGraphicFramePr>
        <p:xfrm>
          <a:off x="1312428" y="4072403"/>
          <a:ext cx="240792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981">
                  <a:extLst>
                    <a:ext uri="{9D8B030D-6E8A-4147-A177-3AD203B41FA5}">
                      <a16:colId xmlns:a16="http://schemas.microsoft.com/office/drawing/2014/main" val="3489300253"/>
                    </a:ext>
                  </a:extLst>
                </a:gridCol>
                <a:gridCol w="601981">
                  <a:extLst>
                    <a:ext uri="{9D8B030D-6E8A-4147-A177-3AD203B41FA5}">
                      <a16:colId xmlns:a16="http://schemas.microsoft.com/office/drawing/2014/main" val="962168071"/>
                    </a:ext>
                  </a:extLst>
                </a:gridCol>
                <a:gridCol w="601981">
                  <a:extLst>
                    <a:ext uri="{9D8B030D-6E8A-4147-A177-3AD203B41FA5}">
                      <a16:colId xmlns:a16="http://schemas.microsoft.com/office/drawing/2014/main" val="1049920334"/>
                    </a:ext>
                  </a:extLst>
                </a:gridCol>
                <a:gridCol w="601981">
                  <a:extLst>
                    <a:ext uri="{9D8B030D-6E8A-4147-A177-3AD203B41FA5}">
                      <a16:colId xmlns:a16="http://schemas.microsoft.com/office/drawing/2014/main" val="3394342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093668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/>
          </p:nvPr>
        </p:nvGraphicFramePr>
        <p:xfrm>
          <a:off x="946673" y="4443242"/>
          <a:ext cx="33527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">
                  <a:extLst>
                    <a:ext uri="{9D8B030D-6E8A-4147-A177-3AD203B41FA5}">
                      <a16:colId xmlns:a16="http://schemas.microsoft.com/office/drawing/2014/main" val="2491987096"/>
                    </a:ext>
                  </a:extLst>
                </a:gridCol>
              </a:tblGrid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37353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17018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3020703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4938776"/>
                  </a:ext>
                </a:extLst>
              </a:tr>
            </a:tbl>
          </a:graphicData>
        </a:graphic>
      </p:graphicFrame>
      <p:sp>
        <p:nvSpPr>
          <p:cNvPr id="32" name="Rectangle 31"/>
          <p:cNvSpPr/>
          <p:nvPr/>
        </p:nvSpPr>
        <p:spPr>
          <a:xfrm>
            <a:off x="5007433" y="990600"/>
            <a:ext cx="1097280" cy="365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AD1457"/>
                </a:solidFill>
              </a:rPr>
              <a:t>Step: 5</a:t>
            </a:r>
            <a:endParaRPr lang="en-US" sz="2400" dirty="0">
              <a:solidFill>
                <a:srgbClr val="AD1457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01754" y="963304"/>
            <a:ext cx="5341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Calculate the distance between each node with </a:t>
            </a:r>
            <a:r>
              <a:rPr lang="en-US" sz="2400" b="1" dirty="0" smtClean="0">
                <a:solidFill>
                  <a:srgbClr val="AD1457"/>
                </a:solidFill>
              </a:rPr>
              <a:t>node 4 </a:t>
            </a:r>
            <a:r>
              <a:rPr lang="en-US" sz="2400" dirty="0" smtClean="0"/>
              <a:t>as an intermediate node.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6160817" y="2395885"/>
                <a:ext cx="3858107" cy="16788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400" dirty="0" smtClean="0"/>
                  <a:t>D</a:t>
                </a:r>
                <a:r>
                  <a:rPr lang="en-US" sz="2400" baseline="-25000" dirty="0" smtClean="0"/>
                  <a:t>4 </a:t>
                </a:r>
                <a:r>
                  <a:rPr lang="en-US" sz="2400" dirty="0" smtClean="0"/>
                  <a:t>=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 b="1" i="0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𝟐𝟎</m:t>
                              </m:r>
                            </m:e>
                            <m:e>
                              <m:r>
                                <a:rPr lang="en-US" sz="2400" b="1" i="0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1" i="1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𝟒𝟓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e>
                            <m:e>
                              <m:r>
                                <a:rPr lang="en-US" sz="2400" b="1" i="0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𝟑𝟓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 b="1" i="0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𝟐𝟎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817" y="2395885"/>
                <a:ext cx="3858107" cy="1678858"/>
              </a:xfrm>
              <a:prstGeom prst="rect">
                <a:avLst/>
              </a:prstGeom>
              <a:blipFill>
                <a:blip r:embed="rId3"/>
                <a:stretch>
                  <a:fillRect l="-2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Table 34"/>
          <p:cNvGraphicFramePr>
            <a:graphicFrameLocks noGrp="1"/>
          </p:cNvGraphicFramePr>
          <p:nvPr>
            <p:extLst/>
          </p:nvPr>
        </p:nvGraphicFramePr>
        <p:xfrm>
          <a:off x="7260754" y="2277288"/>
          <a:ext cx="240792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981">
                  <a:extLst>
                    <a:ext uri="{9D8B030D-6E8A-4147-A177-3AD203B41FA5}">
                      <a16:colId xmlns:a16="http://schemas.microsoft.com/office/drawing/2014/main" val="3489300253"/>
                    </a:ext>
                  </a:extLst>
                </a:gridCol>
                <a:gridCol w="601981">
                  <a:extLst>
                    <a:ext uri="{9D8B030D-6E8A-4147-A177-3AD203B41FA5}">
                      <a16:colId xmlns:a16="http://schemas.microsoft.com/office/drawing/2014/main" val="962168071"/>
                    </a:ext>
                  </a:extLst>
                </a:gridCol>
                <a:gridCol w="601981">
                  <a:extLst>
                    <a:ext uri="{9D8B030D-6E8A-4147-A177-3AD203B41FA5}">
                      <a16:colId xmlns:a16="http://schemas.microsoft.com/office/drawing/2014/main" val="1049920334"/>
                    </a:ext>
                  </a:extLst>
                </a:gridCol>
                <a:gridCol w="601981">
                  <a:extLst>
                    <a:ext uri="{9D8B030D-6E8A-4147-A177-3AD203B41FA5}">
                      <a16:colId xmlns:a16="http://schemas.microsoft.com/office/drawing/2014/main" val="3394342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093668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384327"/>
              </p:ext>
            </p:extLst>
          </p:nvPr>
        </p:nvGraphicFramePr>
        <p:xfrm>
          <a:off x="6855810" y="2648127"/>
          <a:ext cx="33527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">
                  <a:extLst>
                    <a:ext uri="{9D8B030D-6E8A-4147-A177-3AD203B41FA5}">
                      <a16:colId xmlns:a16="http://schemas.microsoft.com/office/drawing/2014/main" val="2491987096"/>
                    </a:ext>
                  </a:extLst>
                </a:gridCol>
              </a:tblGrid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37353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17018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3020703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493877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7212696"/>
                  </p:ext>
                </p:extLst>
              </p:nvPr>
            </p:nvGraphicFramePr>
            <p:xfrm>
              <a:off x="6174385" y="4334688"/>
              <a:ext cx="4229100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2200">
                      <a:extLst>
                        <a:ext uri="{9D8B030D-6E8A-4147-A177-3AD203B41FA5}">
                          <a16:colId xmlns:a16="http://schemas.microsoft.com/office/drawing/2014/main" val="4118289501"/>
                        </a:ext>
                      </a:extLst>
                    </a:gridCol>
                    <a:gridCol w="1866900">
                      <a:extLst>
                        <a:ext uri="{9D8B030D-6E8A-4147-A177-3AD203B41FA5}">
                          <a16:colId xmlns:a16="http://schemas.microsoft.com/office/drawing/2014/main" val="883622801"/>
                        </a:ext>
                      </a:extLst>
                    </a:gridCol>
                  </a:tblGrid>
                  <a:tr h="130561">
                    <a:tc gridSpan="2">
                      <a:txBody>
                        <a:bodyPr/>
                        <a:lstStyle/>
                        <a:p>
                          <a:r>
                            <a:rPr lang="en-US" sz="2400" dirty="0" smtClean="0">
                              <a:solidFill>
                                <a:srgbClr val="C00000"/>
                              </a:solidFill>
                            </a:rPr>
                            <a:t>For node 1</a:t>
                          </a:r>
                          <a:endParaRPr lang="en-US" sz="2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3575315"/>
                      </a:ext>
                    </a:extLst>
                  </a:tr>
                  <a:tr h="1305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→4→2=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30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→2=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36975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→4→3=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15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→3=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832764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7212696"/>
                  </p:ext>
                </p:extLst>
              </p:nvPr>
            </p:nvGraphicFramePr>
            <p:xfrm>
              <a:off x="6174385" y="4334688"/>
              <a:ext cx="4229100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2200">
                      <a:extLst>
                        <a:ext uri="{9D8B030D-6E8A-4147-A177-3AD203B41FA5}">
                          <a16:colId xmlns:a16="http://schemas.microsoft.com/office/drawing/2014/main" val="4118289501"/>
                        </a:ext>
                      </a:extLst>
                    </a:gridCol>
                    <a:gridCol w="1866900">
                      <a:extLst>
                        <a:ext uri="{9D8B030D-6E8A-4147-A177-3AD203B41FA5}">
                          <a16:colId xmlns:a16="http://schemas.microsoft.com/office/drawing/2014/main" val="883622801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r>
                            <a:rPr lang="en-US" sz="2400" dirty="0" smtClean="0">
                              <a:solidFill>
                                <a:srgbClr val="C00000"/>
                              </a:solidFill>
                            </a:rPr>
                            <a:t>For node </a:t>
                          </a:r>
                          <a:r>
                            <a:rPr lang="en-US" sz="2400" dirty="0" smtClean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357531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8" t="-107895" r="-79639" b="-101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6710" t="-107895" r="-651" b="-101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697546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8" t="-210667" r="-79639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6710" t="-210667" r="-651" b="-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327641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1" name="TextBox 40"/>
          <p:cNvSpPr txBox="1"/>
          <p:nvPr/>
        </p:nvSpPr>
        <p:spPr>
          <a:xfrm>
            <a:off x="8639510" y="4827027"/>
            <a:ext cx="152929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74731" y="5272586"/>
            <a:ext cx="1529290" cy="39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9275292" y="2639562"/>
            <a:ext cx="443332" cy="1435565"/>
          </a:xfrm>
          <a:prstGeom prst="rect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7286880" y="3693431"/>
            <a:ext cx="2407924" cy="365760"/>
          </a:xfrm>
          <a:prstGeom prst="rect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8024991" y="5286104"/>
            <a:ext cx="411480" cy="36576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8556115" y="2613724"/>
                <a:ext cx="48907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𝟏𝟓</m:t>
                      </m:r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6115" y="2613724"/>
                <a:ext cx="489078" cy="461665"/>
              </a:xfrm>
              <a:prstGeom prst="rect">
                <a:avLst/>
              </a:prstGeom>
              <a:blipFill>
                <a:blip r:embed="rId5"/>
                <a:stretch>
                  <a:fillRect l="-5000" r="-1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6320451" y="4843224"/>
            <a:ext cx="21945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271382" y="5276742"/>
            <a:ext cx="2194560" cy="39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8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34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39" grpId="0" animBg="1"/>
      <p:bldP spid="4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Floyd Algorithm - Example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05652" y="1106579"/>
            <a:ext cx="3390900" cy="2246221"/>
            <a:chOff x="190500" y="1106579"/>
            <a:chExt cx="3390900" cy="2246221"/>
          </a:xfrm>
        </p:grpSpPr>
        <p:sp>
          <p:nvSpPr>
            <p:cNvPr id="5" name="Oval 4"/>
            <p:cNvSpPr/>
            <p:nvPr/>
          </p:nvSpPr>
          <p:spPr>
            <a:xfrm>
              <a:off x="381000" y="1143000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2624237" y="1143000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4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381000" y="2666773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2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2624237" y="2666773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  <a:endCxn id="7" idx="1"/>
            </p:cNvCxnSpPr>
            <p:nvPr/>
          </p:nvCxnSpPr>
          <p:spPr>
            <a:xfrm>
              <a:off x="474738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7" idx="7"/>
              <a:endCxn id="5" idx="5"/>
            </p:cNvCxnSpPr>
            <p:nvPr/>
          </p:nvCxnSpPr>
          <p:spPr>
            <a:xfrm flipV="1">
              <a:off x="927342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6" idx="3"/>
              <a:endCxn id="8" idx="1"/>
            </p:cNvCxnSpPr>
            <p:nvPr/>
          </p:nvCxnSpPr>
          <p:spPr>
            <a:xfrm>
              <a:off x="2717975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7"/>
              <a:endCxn id="6" idx="5"/>
            </p:cNvCxnSpPr>
            <p:nvPr/>
          </p:nvCxnSpPr>
          <p:spPr>
            <a:xfrm flipV="1">
              <a:off x="3170579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7" idx="6"/>
              <a:endCxn id="8" idx="2"/>
            </p:cNvCxnSpPr>
            <p:nvPr/>
          </p:nvCxnSpPr>
          <p:spPr>
            <a:xfrm>
              <a:off x="1021080" y="2986813"/>
              <a:ext cx="160315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6" idx="2"/>
              <a:endCxn id="5" idx="6"/>
            </p:cNvCxnSpPr>
            <p:nvPr/>
          </p:nvCxnSpPr>
          <p:spPr>
            <a:xfrm flipH="1">
              <a:off x="1021080" y="1463040"/>
              <a:ext cx="160315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7" idx="7"/>
              <a:endCxn id="6" idx="3"/>
            </p:cNvCxnSpPr>
            <p:nvPr/>
          </p:nvCxnSpPr>
          <p:spPr>
            <a:xfrm flipV="1">
              <a:off x="927342" y="1689342"/>
              <a:ext cx="1790633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8" idx="1"/>
              <a:endCxn id="5" idx="5"/>
            </p:cNvCxnSpPr>
            <p:nvPr/>
          </p:nvCxnSpPr>
          <p:spPr>
            <a:xfrm flipH="1" flipV="1">
              <a:off x="927342" y="1689342"/>
              <a:ext cx="1790633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90500" y="2057400"/>
              <a:ext cx="190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5</a:t>
              </a:r>
              <a:endParaRPr lang="en-US" sz="2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76300" y="2032000"/>
              <a:ext cx="4953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50</a:t>
              </a:r>
              <a:endParaRPr lang="en-US" sz="20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638299" y="2952690"/>
              <a:ext cx="495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15</a:t>
              </a:r>
              <a:endParaRPr lang="en-US" sz="20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638298" y="1106579"/>
              <a:ext cx="495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15</a:t>
              </a:r>
              <a:endParaRPr lang="en-US" sz="20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086099" y="2006600"/>
              <a:ext cx="495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15</a:t>
              </a:r>
              <a:endParaRPr lang="en-US" sz="20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430121" y="1981200"/>
              <a:ext cx="313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5</a:t>
              </a:r>
              <a:endParaRPr lang="en-US" sz="20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125321" y="1600200"/>
              <a:ext cx="313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5</a:t>
              </a:r>
              <a:endParaRPr lang="en-US" sz="20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10921" y="1600200"/>
              <a:ext cx="4906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30</a:t>
              </a:r>
              <a:endParaRPr lang="en-US" sz="2000" dirty="0"/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117144" y="3429000"/>
            <a:ext cx="457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683037" y="990600"/>
            <a:ext cx="0" cy="5257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67552" y="3505200"/>
            <a:ext cx="1097280" cy="365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AD1457"/>
                </a:solidFill>
              </a:rPr>
              <a:t>Step: 1</a:t>
            </a:r>
            <a:endParaRPr lang="en-US" sz="2400" dirty="0">
              <a:solidFill>
                <a:srgbClr val="AD1457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86553" y="3476118"/>
            <a:ext cx="1757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Initialization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302259" y="4191000"/>
                <a:ext cx="3678571" cy="16788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400" dirty="0"/>
                  <a:t>D</a:t>
                </a:r>
                <a:r>
                  <a:rPr lang="en-US" sz="2400" baseline="-25000" dirty="0"/>
                  <a:t>0 </a:t>
                </a:r>
                <a:r>
                  <a:rPr lang="en-US" sz="2400" dirty="0" smtClean="0"/>
                  <a:t>=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59" y="4191000"/>
                <a:ext cx="3678571" cy="1678858"/>
              </a:xfrm>
              <a:prstGeom prst="rect">
                <a:avLst/>
              </a:prstGeom>
              <a:blipFill>
                <a:blip r:embed="rId2"/>
                <a:stretch>
                  <a:fillRect l="-1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0" name="Table 29"/>
          <p:cNvGraphicFramePr>
            <a:graphicFrameLocks noGrp="1"/>
          </p:cNvGraphicFramePr>
          <p:nvPr>
            <p:extLst/>
          </p:nvPr>
        </p:nvGraphicFramePr>
        <p:xfrm>
          <a:off x="1312428" y="4072403"/>
          <a:ext cx="240792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981">
                  <a:extLst>
                    <a:ext uri="{9D8B030D-6E8A-4147-A177-3AD203B41FA5}">
                      <a16:colId xmlns:a16="http://schemas.microsoft.com/office/drawing/2014/main" val="3489300253"/>
                    </a:ext>
                  </a:extLst>
                </a:gridCol>
                <a:gridCol w="601981">
                  <a:extLst>
                    <a:ext uri="{9D8B030D-6E8A-4147-A177-3AD203B41FA5}">
                      <a16:colId xmlns:a16="http://schemas.microsoft.com/office/drawing/2014/main" val="962168071"/>
                    </a:ext>
                  </a:extLst>
                </a:gridCol>
                <a:gridCol w="601981">
                  <a:extLst>
                    <a:ext uri="{9D8B030D-6E8A-4147-A177-3AD203B41FA5}">
                      <a16:colId xmlns:a16="http://schemas.microsoft.com/office/drawing/2014/main" val="1049920334"/>
                    </a:ext>
                  </a:extLst>
                </a:gridCol>
                <a:gridCol w="601981">
                  <a:extLst>
                    <a:ext uri="{9D8B030D-6E8A-4147-A177-3AD203B41FA5}">
                      <a16:colId xmlns:a16="http://schemas.microsoft.com/office/drawing/2014/main" val="3394342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093668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/>
          </p:nvPr>
        </p:nvGraphicFramePr>
        <p:xfrm>
          <a:off x="946673" y="4443242"/>
          <a:ext cx="33527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">
                  <a:extLst>
                    <a:ext uri="{9D8B030D-6E8A-4147-A177-3AD203B41FA5}">
                      <a16:colId xmlns:a16="http://schemas.microsoft.com/office/drawing/2014/main" val="2491987096"/>
                    </a:ext>
                  </a:extLst>
                </a:gridCol>
              </a:tblGrid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37353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17018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3020703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4938776"/>
                  </a:ext>
                </a:extLst>
              </a:tr>
            </a:tbl>
          </a:graphicData>
        </a:graphic>
      </p:graphicFrame>
      <p:sp>
        <p:nvSpPr>
          <p:cNvPr id="32" name="Rectangle 31"/>
          <p:cNvSpPr/>
          <p:nvPr/>
        </p:nvSpPr>
        <p:spPr>
          <a:xfrm>
            <a:off x="5007433" y="990600"/>
            <a:ext cx="1097280" cy="365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AD1457"/>
                </a:solidFill>
              </a:rPr>
              <a:t>Step: 5</a:t>
            </a:r>
            <a:endParaRPr lang="en-US" sz="2400" dirty="0">
              <a:solidFill>
                <a:srgbClr val="AD1457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01754" y="963304"/>
            <a:ext cx="5341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Calculate the distance between each node with </a:t>
            </a:r>
            <a:r>
              <a:rPr lang="en-US" sz="2400" b="1" dirty="0" smtClean="0">
                <a:solidFill>
                  <a:srgbClr val="AD1457"/>
                </a:solidFill>
              </a:rPr>
              <a:t>node 4 </a:t>
            </a:r>
            <a:r>
              <a:rPr lang="en-US" sz="2400" dirty="0" smtClean="0"/>
              <a:t>as an intermediate node.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6160817" y="2395885"/>
                <a:ext cx="3858107" cy="16788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400" dirty="0" smtClean="0"/>
                  <a:t>D</a:t>
                </a:r>
                <a:r>
                  <a:rPr lang="en-US" sz="2400" baseline="-25000" dirty="0" smtClean="0"/>
                  <a:t>4 </a:t>
                </a:r>
                <a:r>
                  <a:rPr lang="en-US" sz="2400" dirty="0" smtClean="0"/>
                  <a:t>=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 b="1" i="0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  <m:e>
                              <m:r>
                                <a:rPr lang="en-US" sz="2400" b="1" i="0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1" i="1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𝟒𝟓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e>
                            <m:e>
                              <m:r>
                                <a:rPr lang="en-US" sz="2400" b="1" i="0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𝟑𝟓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 b="1" i="0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𝟐𝟎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817" y="2395885"/>
                <a:ext cx="3858107" cy="1678858"/>
              </a:xfrm>
              <a:prstGeom prst="rect">
                <a:avLst/>
              </a:prstGeom>
              <a:blipFill>
                <a:blip r:embed="rId3"/>
                <a:stretch>
                  <a:fillRect l="-2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Table 34"/>
          <p:cNvGraphicFramePr>
            <a:graphicFrameLocks noGrp="1"/>
          </p:cNvGraphicFramePr>
          <p:nvPr>
            <p:extLst/>
          </p:nvPr>
        </p:nvGraphicFramePr>
        <p:xfrm>
          <a:off x="7260754" y="2277288"/>
          <a:ext cx="240792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981">
                  <a:extLst>
                    <a:ext uri="{9D8B030D-6E8A-4147-A177-3AD203B41FA5}">
                      <a16:colId xmlns:a16="http://schemas.microsoft.com/office/drawing/2014/main" val="3489300253"/>
                    </a:ext>
                  </a:extLst>
                </a:gridCol>
                <a:gridCol w="601981">
                  <a:extLst>
                    <a:ext uri="{9D8B030D-6E8A-4147-A177-3AD203B41FA5}">
                      <a16:colId xmlns:a16="http://schemas.microsoft.com/office/drawing/2014/main" val="962168071"/>
                    </a:ext>
                  </a:extLst>
                </a:gridCol>
                <a:gridCol w="601981">
                  <a:extLst>
                    <a:ext uri="{9D8B030D-6E8A-4147-A177-3AD203B41FA5}">
                      <a16:colId xmlns:a16="http://schemas.microsoft.com/office/drawing/2014/main" val="1049920334"/>
                    </a:ext>
                  </a:extLst>
                </a:gridCol>
                <a:gridCol w="601981">
                  <a:extLst>
                    <a:ext uri="{9D8B030D-6E8A-4147-A177-3AD203B41FA5}">
                      <a16:colId xmlns:a16="http://schemas.microsoft.com/office/drawing/2014/main" val="3394342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093668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036429"/>
              </p:ext>
            </p:extLst>
          </p:nvPr>
        </p:nvGraphicFramePr>
        <p:xfrm>
          <a:off x="6855810" y="2648127"/>
          <a:ext cx="33527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">
                  <a:extLst>
                    <a:ext uri="{9D8B030D-6E8A-4147-A177-3AD203B41FA5}">
                      <a16:colId xmlns:a16="http://schemas.microsoft.com/office/drawing/2014/main" val="2491987096"/>
                    </a:ext>
                  </a:extLst>
                </a:gridCol>
              </a:tblGrid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37353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17018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3020703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493877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5116085"/>
                  </p:ext>
                </p:extLst>
              </p:nvPr>
            </p:nvGraphicFramePr>
            <p:xfrm>
              <a:off x="6174385" y="4334688"/>
              <a:ext cx="4229100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2200">
                      <a:extLst>
                        <a:ext uri="{9D8B030D-6E8A-4147-A177-3AD203B41FA5}">
                          <a16:colId xmlns:a16="http://schemas.microsoft.com/office/drawing/2014/main" val="4118289501"/>
                        </a:ext>
                      </a:extLst>
                    </a:gridCol>
                    <a:gridCol w="1866900">
                      <a:extLst>
                        <a:ext uri="{9D8B030D-6E8A-4147-A177-3AD203B41FA5}">
                          <a16:colId xmlns:a16="http://schemas.microsoft.com/office/drawing/2014/main" val="883622801"/>
                        </a:ext>
                      </a:extLst>
                    </a:gridCol>
                  </a:tblGrid>
                  <a:tr h="130561">
                    <a:tc gridSpan="2">
                      <a:txBody>
                        <a:bodyPr/>
                        <a:lstStyle/>
                        <a:p>
                          <a:r>
                            <a:rPr lang="en-US" sz="2400" dirty="0" smtClean="0">
                              <a:solidFill>
                                <a:srgbClr val="C00000"/>
                              </a:solidFill>
                            </a:rPr>
                            <a:t>For node 2</a:t>
                          </a:r>
                          <a:endParaRPr lang="en-US" sz="2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3575315"/>
                      </a:ext>
                    </a:extLst>
                  </a:tr>
                  <a:tr h="13056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→4→1=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20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→1=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369754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→4→3=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→3=</m:t>
                                </m:r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15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832764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5116085"/>
                  </p:ext>
                </p:extLst>
              </p:nvPr>
            </p:nvGraphicFramePr>
            <p:xfrm>
              <a:off x="6174385" y="4334688"/>
              <a:ext cx="4229100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2200">
                      <a:extLst>
                        <a:ext uri="{9D8B030D-6E8A-4147-A177-3AD203B41FA5}">
                          <a16:colId xmlns:a16="http://schemas.microsoft.com/office/drawing/2014/main" val="4118289501"/>
                        </a:ext>
                      </a:extLst>
                    </a:gridCol>
                    <a:gridCol w="1866900">
                      <a:extLst>
                        <a:ext uri="{9D8B030D-6E8A-4147-A177-3AD203B41FA5}">
                          <a16:colId xmlns:a16="http://schemas.microsoft.com/office/drawing/2014/main" val="883622801"/>
                        </a:ext>
                      </a:extLst>
                    </a:gridCol>
                  </a:tblGrid>
                  <a:tr h="457200">
                    <a:tc gridSpan="2">
                      <a:txBody>
                        <a:bodyPr/>
                        <a:lstStyle/>
                        <a:p>
                          <a:r>
                            <a:rPr lang="en-US" sz="2400" dirty="0" smtClean="0">
                              <a:solidFill>
                                <a:srgbClr val="C00000"/>
                              </a:solidFill>
                            </a:rPr>
                            <a:t>For node </a:t>
                          </a:r>
                          <a:r>
                            <a:rPr lang="en-US" sz="2400" dirty="0" smtClean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0357531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8" t="-107895" r="-79639" b="-1013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6710" t="-107895" r="-651" b="-101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697546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8" t="-210667" r="-79639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26710" t="-210667" r="-651" b="-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327641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1" name="TextBox 40"/>
          <p:cNvSpPr txBox="1"/>
          <p:nvPr/>
        </p:nvSpPr>
        <p:spPr>
          <a:xfrm>
            <a:off x="8613385" y="4840090"/>
            <a:ext cx="152929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627605" y="5271963"/>
            <a:ext cx="152929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9275292" y="2639562"/>
            <a:ext cx="443332" cy="1435565"/>
          </a:xfrm>
          <a:prstGeom prst="rect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7286880" y="3693431"/>
            <a:ext cx="2407924" cy="365760"/>
          </a:xfrm>
          <a:prstGeom prst="rect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8024991" y="5286104"/>
            <a:ext cx="411480" cy="36576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8556115" y="2992547"/>
                <a:ext cx="489078" cy="3657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6115" y="2992547"/>
                <a:ext cx="489078" cy="365760"/>
              </a:xfrm>
              <a:prstGeom prst="rect">
                <a:avLst/>
              </a:prstGeom>
              <a:blipFill>
                <a:blip r:embed="rId5"/>
                <a:stretch>
                  <a:fillRect l="-3750" r="-15000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/>
          <p:cNvSpPr txBox="1"/>
          <p:nvPr/>
        </p:nvSpPr>
        <p:spPr>
          <a:xfrm>
            <a:off x="6278224" y="5282338"/>
            <a:ext cx="2194560" cy="39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7" name="Rounded Rectangle 46"/>
          <p:cNvSpPr/>
          <p:nvPr/>
        </p:nvSpPr>
        <p:spPr>
          <a:xfrm>
            <a:off x="8007572" y="4850674"/>
            <a:ext cx="411480" cy="36576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7232412" y="2935942"/>
                <a:ext cx="489078" cy="4572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𝟐𝟎</m:t>
                      </m:r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2412" y="2935942"/>
                <a:ext cx="489078" cy="457200"/>
              </a:xfrm>
              <a:prstGeom prst="rect">
                <a:avLst/>
              </a:prstGeom>
              <a:blipFill>
                <a:blip r:embed="rId6"/>
                <a:stretch>
                  <a:fillRect l="-2469" r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6248294" y="4842601"/>
            <a:ext cx="2194560" cy="432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6161296" y="5771605"/>
            <a:ext cx="2956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AD1457"/>
                </a:solidFill>
              </a:rPr>
              <a:t>No change for Node 3  </a:t>
            </a:r>
            <a:endParaRPr lang="en-US" sz="2400" dirty="0">
              <a:solidFill>
                <a:srgbClr val="AD14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21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5" grpId="0" animBg="1"/>
      <p:bldP spid="46" grpId="0" animBg="1"/>
      <p:bldP spid="40" grpId="0" animBg="1"/>
      <p:bldP spid="47" grpId="0" animBg="1"/>
      <p:bldP spid="48" grpId="0" animBg="1"/>
      <p:bldP spid="39" grpId="0" animBg="1"/>
      <p:bldP spid="4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Floyd Algorithm - Example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05652" y="1106579"/>
            <a:ext cx="3390900" cy="2246221"/>
            <a:chOff x="190500" y="1106579"/>
            <a:chExt cx="3390900" cy="2246221"/>
          </a:xfrm>
        </p:grpSpPr>
        <p:sp>
          <p:nvSpPr>
            <p:cNvPr id="5" name="Oval 4"/>
            <p:cNvSpPr/>
            <p:nvPr/>
          </p:nvSpPr>
          <p:spPr>
            <a:xfrm>
              <a:off x="381000" y="1143000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2624237" y="1143000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4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381000" y="2666773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2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2624237" y="2666773"/>
              <a:ext cx="640080" cy="640080"/>
            </a:xfrm>
            <a:prstGeom prst="ellipse">
              <a:avLst/>
            </a:prstGeom>
            <a:noFill/>
            <a:ln w="28575">
              <a:solidFill>
                <a:srgbClr val="AD14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3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Arrow Connector 8"/>
            <p:cNvCxnSpPr>
              <a:stCxn id="5" idx="3"/>
              <a:endCxn id="7" idx="1"/>
            </p:cNvCxnSpPr>
            <p:nvPr/>
          </p:nvCxnSpPr>
          <p:spPr>
            <a:xfrm>
              <a:off x="474738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7" idx="7"/>
              <a:endCxn id="5" idx="5"/>
            </p:cNvCxnSpPr>
            <p:nvPr/>
          </p:nvCxnSpPr>
          <p:spPr>
            <a:xfrm flipV="1">
              <a:off x="927342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6" idx="3"/>
              <a:endCxn id="8" idx="1"/>
            </p:cNvCxnSpPr>
            <p:nvPr/>
          </p:nvCxnSpPr>
          <p:spPr>
            <a:xfrm>
              <a:off x="2717975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7"/>
              <a:endCxn id="6" idx="5"/>
            </p:cNvCxnSpPr>
            <p:nvPr/>
          </p:nvCxnSpPr>
          <p:spPr>
            <a:xfrm flipV="1">
              <a:off x="3170579" y="1689342"/>
              <a:ext cx="0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7" idx="6"/>
              <a:endCxn id="8" idx="2"/>
            </p:cNvCxnSpPr>
            <p:nvPr/>
          </p:nvCxnSpPr>
          <p:spPr>
            <a:xfrm>
              <a:off x="1021080" y="2986813"/>
              <a:ext cx="160315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6" idx="2"/>
              <a:endCxn id="5" idx="6"/>
            </p:cNvCxnSpPr>
            <p:nvPr/>
          </p:nvCxnSpPr>
          <p:spPr>
            <a:xfrm flipH="1">
              <a:off x="1021080" y="1463040"/>
              <a:ext cx="160315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7" idx="7"/>
              <a:endCxn id="6" idx="3"/>
            </p:cNvCxnSpPr>
            <p:nvPr/>
          </p:nvCxnSpPr>
          <p:spPr>
            <a:xfrm flipV="1">
              <a:off x="927342" y="1689342"/>
              <a:ext cx="1790633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8" idx="1"/>
              <a:endCxn id="5" idx="5"/>
            </p:cNvCxnSpPr>
            <p:nvPr/>
          </p:nvCxnSpPr>
          <p:spPr>
            <a:xfrm flipH="1" flipV="1">
              <a:off x="927342" y="1689342"/>
              <a:ext cx="1790633" cy="107116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90500" y="2057400"/>
              <a:ext cx="190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5</a:t>
              </a:r>
              <a:endParaRPr lang="en-US" sz="2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76300" y="2032000"/>
              <a:ext cx="4953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50</a:t>
              </a:r>
              <a:endParaRPr lang="en-US" sz="20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638299" y="2952690"/>
              <a:ext cx="495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15</a:t>
              </a:r>
              <a:endParaRPr lang="en-US" sz="20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638298" y="1106579"/>
              <a:ext cx="495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15</a:t>
              </a:r>
              <a:endParaRPr lang="en-US" sz="20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086099" y="2006600"/>
              <a:ext cx="4953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15</a:t>
              </a:r>
              <a:endParaRPr lang="en-US" sz="20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430121" y="1981200"/>
              <a:ext cx="313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5</a:t>
              </a:r>
              <a:endParaRPr lang="en-US" sz="20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125321" y="1600200"/>
              <a:ext cx="313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5</a:t>
              </a:r>
              <a:endParaRPr lang="en-US" sz="20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10921" y="1600200"/>
              <a:ext cx="4906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30</a:t>
              </a:r>
              <a:endParaRPr lang="en-US" sz="2000" dirty="0"/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117144" y="3429000"/>
            <a:ext cx="457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683037" y="990600"/>
            <a:ext cx="0" cy="5257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67552" y="3505200"/>
            <a:ext cx="1097280" cy="365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AD1457"/>
                </a:solidFill>
              </a:rPr>
              <a:t>Step: 1</a:t>
            </a:r>
            <a:endParaRPr lang="en-US" sz="2400" dirty="0">
              <a:solidFill>
                <a:srgbClr val="AD1457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86553" y="3476118"/>
            <a:ext cx="1757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Initialization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302259" y="4191000"/>
                <a:ext cx="3678571" cy="16788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400" dirty="0"/>
                  <a:t>D</a:t>
                </a:r>
                <a:r>
                  <a:rPr lang="en-US" sz="2400" baseline="-25000" dirty="0"/>
                  <a:t>0 </a:t>
                </a:r>
                <a:r>
                  <a:rPr lang="en-US" sz="2400" dirty="0" smtClean="0"/>
                  <a:t>=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59" y="4191000"/>
                <a:ext cx="3678571" cy="1678858"/>
              </a:xfrm>
              <a:prstGeom prst="rect">
                <a:avLst/>
              </a:prstGeom>
              <a:blipFill>
                <a:blip r:embed="rId2"/>
                <a:stretch>
                  <a:fillRect l="-1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0" name="Table 29"/>
          <p:cNvGraphicFramePr>
            <a:graphicFrameLocks noGrp="1"/>
          </p:cNvGraphicFramePr>
          <p:nvPr>
            <p:extLst/>
          </p:nvPr>
        </p:nvGraphicFramePr>
        <p:xfrm>
          <a:off x="1312428" y="4072403"/>
          <a:ext cx="240792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981">
                  <a:extLst>
                    <a:ext uri="{9D8B030D-6E8A-4147-A177-3AD203B41FA5}">
                      <a16:colId xmlns:a16="http://schemas.microsoft.com/office/drawing/2014/main" val="3489300253"/>
                    </a:ext>
                  </a:extLst>
                </a:gridCol>
                <a:gridCol w="601981">
                  <a:extLst>
                    <a:ext uri="{9D8B030D-6E8A-4147-A177-3AD203B41FA5}">
                      <a16:colId xmlns:a16="http://schemas.microsoft.com/office/drawing/2014/main" val="962168071"/>
                    </a:ext>
                  </a:extLst>
                </a:gridCol>
                <a:gridCol w="601981">
                  <a:extLst>
                    <a:ext uri="{9D8B030D-6E8A-4147-A177-3AD203B41FA5}">
                      <a16:colId xmlns:a16="http://schemas.microsoft.com/office/drawing/2014/main" val="1049920334"/>
                    </a:ext>
                  </a:extLst>
                </a:gridCol>
                <a:gridCol w="601981">
                  <a:extLst>
                    <a:ext uri="{9D8B030D-6E8A-4147-A177-3AD203B41FA5}">
                      <a16:colId xmlns:a16="http://schemas.microsoft.com/office/drawing/2014/main" val="3394342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093668"/>
                  </a:ext>
                </a:extLst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/>
          </p:nvPr>
        </p:nvGraphicFramePr>
        <p:xfrm>
          <a:off x="946673" y="4443242"/>
          <a:ext cx="33527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">
                  <a:extLst>
                    <a:ext uri="{9D8B030D-6E8A-4147-A177-3AD203B41FA5}">
                      <a16:colId xmlns:a16="http://schemas.microsoft.com/office/drawing/2014/main" val="2491987096"/>
                    </a:ext>
                  </a:extLst>
                </a:gridCol>
              </a:tblGrid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37353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17018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3020703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4938776"/>
                  </a:ext>
                </a:extLst>
              </a:tr>
            </a:tbl>
          </a:graphicData>
        </a:graphic>
      </p:graphicFrame>
      <p:sp>
        <p:nvSpPr>
          <p:cNvPr id="32" name="Rectangle 31"/>
          <p:cNvSpPr/>
          <p:nvPr/>
        </p:nvSpPr>
        <p:spPr>
          <a:xfrm>
            <a:off x="5007433" y="990600"/>
            <a:ext cx="1097280" cy="3657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AD1457"/>
                </a:solidFill>
              </a:rPr>
              <a:t>Step: 5</a:t>
            </a:r>
            <a:endParaRPr lang="en-US" sz="2400" dirty="0">
              <a:solidFill>
                <a:srgbClr val="AD1457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01754" y="963304"/>
            <a:ext cx="5341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Calculate the distance between each node with </a:t>
            </a:r>
            <a:r>
              <a:rPr lang="en-US" sz="2400" b="1" dirty="0" smtClean="0">
                <a:solidFill>
                  <a:srgbClr val="AD1457"/>
                </a:solidFill>
              </a:rPr>
              <a:t>node 4 </a:t>
            </a:r>
            <a:r>
              <a:rPr lang="en-US" sz="2400" dirty="0" smtClean="0"/>
              <a:t>as an intermediate node.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6160817" y="2395885"/>
                <a:ext cx="3858107" cy="16788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2400" dirty="0" smtClean="0"/>
                  <a:t>D</a:t>
                </a:r>
                <a:r>
                  <a:rPr lang="en-US" sz="2400" baseline="-25000" dirty="0" smtClean="0"/>
                  <a:t>4 </a:t>
                </a:r>
                <a:r>
                  <a:rPr lang="en-US" sz="2400" dirty="0" smtClean="0"/>
                  <a:t>=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 b="1" i="0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e>
                            <m:e>
                              <m:r>
                                <a:rPr lang="en-US" sz="2400" b="1" i="0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1" i="1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𝟐𝟎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1" i="1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e>
                            <m:e>
                              <m:r>
                                <a:rPr lang="en-US" sz="2400" b="1" i="0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𝟑𝟓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sz="2400" b="1" i="0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𝟐𝟎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817" y="2395885"/>
                <a:ext cx="3858107" cy="1678858"/>
              </a:xfrm>
              <a:prstGeom prst="rect">
                <a:avLst/>
              </a:prstGeom>
              <a:blipFill>
                <a:blip r:embed="rId3"/>
                <a:stretch>
                  <a:fillRect l="-2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Table 34"/>
          <p:cNvGraphicFramePr>
            <a:graphicFrameLocks noGrp="1"/>
          </p:cNvGraphicFramePr>
          <p:nvPr>
            <p:extLst/>
          </p:nvPr>
        </p:nvGraphicFramePr>
        <p:xfrm>
          <a:off x="7260754" y="2277288"/>
          <a:ext cx="240792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981">
                  <a:extLst>
                    <a:ext uri="{9D8B030D-6E8A-4147-A177-3AD203B41FA5}">
                      <a16:colId xmlns:a16="http://schemas.microsoft.com/office/drawing/2014/main" val="3489300253"/>
                    </a:ext>
                  </a:extLst>
                </a:gridCol>
                <a:gridCol w="601981">
                  <a:extLst>
                    <a:ext uri="{9D8B030D-6E8A-4147-A177-3AD203B41FA5}">
                      <a16:colId xmlns:a16="http://schemas.microsoft.com/office/drawing/2014/main" val="962168071"/>
                    </a:ext>
                  </a:extLst>
                </a:gridCol>
                <a:gridCol w="601981">
                  <a:extLst>
                    <a:ext uri="{9D8B030D-6E8A-4147-A177-3AD203B41FA5}">
                      <a16:colId xmlns:a16="http://schemas.microsoft.com/office/drawing/2014/main" val="1049920334"/>
                    </a:ext>
                  </a:extLst>
                </a:gridCol>
                <a:gridCol w="601981">
                  <a:extLst>
                    <a:ext uri="{9D8B030D-6E8A-4147-A177-3AD203B41FA5}">
                      <a16:colId xmlns:a16="http://schemas.microsoft.com/office/drawing/2014/main" val="3394342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8093668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904948"/>
              </p:ext>
            </p:extLst>
          </p:nvPr>
        </p:nvGraphicFramePr>
        <p:xfrm>
          <a:off x="6855810" y="2648127"/>
          <a:ext cx="33527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79">
                  <a:extLst>
                    <a:ext uri="{9D8B030D-6E8A-4147-A177-3AD203B41FA5}">
                      <a16:colId xmlns:a16="http://schemas.microsoft.com/office/drawing/2014/main" val="2491987096"/>
                    </a:ext>
                  </a:extLst>
                </a:gridCol>
              </a:tblGrid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37353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170189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3020703"/>
                  </a:ext>
                </a:extLst>
              </a:tr>
              <a:tr h="344553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4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4938776"/>
                  </a:ext>
                </a:extLst>
              </a:tr>
            </a:tbl>
          </a:graphicData>
        </a:graphic>
      </p:graphicFrame>
      <p:sp>
        <p:nvSpPr>
          <p:cNvPr id="50" name="Rounded Rectangle 49"/>
          <p:cNvSpPr/>
          <p:nvPr/>
        </p:nvSpPr>
        <p:spPr>
          <a:xfrm>
            <a:off x="6193971" y="2103120"/>
            <a:ext cx="4008120" cy="2207623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7171855" y="4801574"/>
            <a:ext cx="2052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AD1457"/>
                </a:solidFill>
              </a:rPr>
              <a:t>Final Solution </a:t>
            </a:r>
            <a:endParaRPr lang="en-US" sz="2400" b="1" dirty="0">
              <a:solidFill>
                <a:srgbClr val="AD1457"/>
              </a:solidFill>
            </a:endParaRPr>
          </a:p>
        </p:txBody>
      </p:sp>
      <p:cxnSp>
        <p:nvCxnSpPr>
          <p:cNvPr id="52" name="Straight Arrow Connector 51"/>
          <p:cNvCxnSpPr>
            <a:stCxn id="51" idx="0"/>
            <a:endCxn id="50" idx="2"/>
          </p:cNvCxnSpPr>
          <p:nvPr/>
        </p:nvCxnSpPr>
        <p:spPr>
          <a:xfrm flipH="1" flipV="1">
            <a:off x="8198031" y="4310743"/>
            <a:ext cx="1" cy="49083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49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Floyd’s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424242"/>
          </a:solidFill>
        </p:spPr>
        <p:txBody>
          <a:bodyPr/>
          <a:lstStyle/>
          <a:p>
            <a:pPr marL="0" indent="0" algn="l">
              <a:buNone/>
            </a:pPr>
            <a:r>
              <a:rPr lang="en-US" sz="28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sz="28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i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Floyd</a:t>
            </a:r>
            <a:r>
              <a:rPr lang="en-US" sz="28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i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r>
              <a:rPr lang="en-US" sz="28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[1..</a:t>
            </a:r>
            <a:r>
              <a:rPr lang="en-US" sz="2800" i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28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1..</a:t>
            </a:r>
            <a:r>
              <a:rPr lang="en-US" sz="2800" i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28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  <a:r>
              <a:rPr lang="en-US" sz="28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:array</a:t>
            </a:r>
            <a:r>
              <a:rPr lang="en-US" sz="28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[1..</a:t>
            </a:r>
            <a:r>
              <a:rPr lang="en-US" sz="2800" i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28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1..</a:t>
            </a:r>
            <a:r>
              <a:rPr lang="en-US" sz="2800" i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28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0" indent="0" algn="l">
              <a:buNone/>
            </a:pPr>
            <a:r>
              <a:rPr lang="en-US" sz="2800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b="1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lang="en-US" sz="2800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i="1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sz="2800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[1..</a:t>
            </a:r>
            <a:r>
              <a:rPr lang="en-US" sz="2800" i="1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2800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1..</a:t>
            </a:r>
            <a:r>
              <a:rPr lang="en-US" sz="2800" i="1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2800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0" indent="0" algn="l">
              <a:buNone/>
            </a:pPr>
            <a:r>
              <a:rPr lang="en-US" sz="2800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i="1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 </a:t>
            </a:r>
            <a:r>
              <a:rPr lang="en-US" sz="2800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← </a:t>
            </a:r>
            <a:r>
              <a:rPr lang="en-US" sz="2800" i="1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</a:t>
            </a:r>
            <a:endParaRPr lang="en-US" sz="2800" dirty="0">
              <a:solidFill>
                <a:srgbClr val="F9C5D7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l">
              <a:buNone/>
            </a:pPr>
            <a:r>
              <a:rPr lang="en-US" sz="2800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b="1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k</a:t>
            </a:r>
            <a:r>
              <a:rPr lang="en-US" sz="2800" i="1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← 1 </a:t>
            </a:r>
            <a:r>
              <a:rPr lang="en-US" sz="2800" b="1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i="1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2800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b="1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</a:t>
            </a:r>
            <a:endParaRPr lang="en-US" sz="2800" dirty="0">
              <a:solidFill>
                <a:srgbClr val="F9C5D7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l">
              <a:buNone/>
            </a:pPr>
            <a:r>
              <a:rPr lang="en-US" sz="2800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2800" b="1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i="1" dirty="0" err="1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800" i="1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← 1 </a:t>
            </a:r>
            <a:r>
              <a:rPr lang="en-US" sz="2800" b="1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i="1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2800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b="1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</a:t>
            </a:r>
            <a:endParaRPr lang="en-US" sz="2800" dirty="0">
              <a:solidFill>
                <a:srgbClr val="F9C5D7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l">
              <a:buNone/>
            </a:pPr>
            <a:r>
              <a:rPr lang="en-US" sz="2800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n-US" sz="2800" b="1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2800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i="1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 </a:t>
            </a:r>
            <a:r>
              <a:rPr lang="en-US" sz="2800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← 1 </a:t>
            </a:r>
            <a:r>
              <a:rPr lang="en-US" sz="2800" b="1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  <a:r>
              <a:rPr lang="en-US" sz="2800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i="1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2800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b="1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</a:t>
            </a:r>
            <a:endParaRPr lang="en-US" sz="2800" dirty="0">
              <a:solidFill>
                <a:srgbClr val="F9C5D7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 algn="l">
              <a:buNone/>
            </a:pPr>
            <a:r>
              <a:rPr lang="en-US" sz="2800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</a:t>
            </a:r>
            <a:r>
              <a:rPr lang="en-US" sz="2800" i="1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sz="2800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 i="1" dirty="0" err="1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800" dirty="0" err="1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i="1" dirty="0" err="1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en-US" sz="2800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← min(</a:t>
            </a:r>
            <a:r>
              <a:rPr lang="en-US" sz="2800" i="1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sz="2800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 i="1" dirty="0" err="1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800" dirty="0" err="1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2800" i="1" dirty="0" err="1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en-US" sz="2800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en-US" sz="2800" i="1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r>
              <a:rPr lang="en-US" sz="2800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 i="1" dirty="0" err="1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800" dirty="0" err="1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,k</a:t>
            </a:r>
            <a:r>
              <a:rPr lang="en-US" sz="2800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]+</a:t>
            </a:r>
            <a:r>
              <a:rPr lang="en-US" sz="2800" i="1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</a:t>
            </a:r>
            <a:r>
              <a:rPr lang="en-US" sz="2800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 dirty="0" err="1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k,</a:t>
            </a:r>
            <a:r>
              <a:rPr lang="en-US" sz="2800" i="1" dirty="0" err="1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en-US" sz="2800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  <a:p>
            <a:pPr marL="0" indent="0" algn="l">
              <a:buNone/>
            </a:pPr>
            <a:r>
              <a:rPr lang="en-US" sz="2800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b="1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800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smtClean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</a:t>
            </a:r>
            <a:endParaRPr lang="en-US" sz="2800" dirty="0">
              <a:solidFill>
                <a:srgbClr val="F9C5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53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Floyd Algorithm - Example</a:t>
            </a:r>
          </a:p>
        </p:txBody>
      </p:sp>
      <p:pic>
        <p:nvPicPr>
          <p:cNvPr id="3074" name="Picture 2" descr="Floyd-Warshall-Algorithm-Problem-01.png (352×20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154112"/>
            <a:ext cx="3352800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www.gatevidyalay.com/wp-content/uploads/2018/07/Floyd-Warshall-Algorithm-Problem-01-Step-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325" y="1104900"/>
            <a:ext cx="3181350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www.gatevidyalay.com/wp-content/uploads/2018/07/Floyd-Warshall-Algorithm-Problem-01-Step-0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169"/>
          <a:stretch/>
        </p:blipFill>
        <p:spPr bwMode="auto">
          <a:xfrm>
            <a:off x="8315325" y="1007609"/>
            <a:ext cx="2981325" cy="224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https://www.gatevidyalay.com/wp-content/uploads/2018/07/Floyd-Warshall-Algorithm-Problem-01-Step-0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08" b="23657"/>
          <a:stretch/>
        </p:blipFill>
        <p:spPr bwMode="auto">
          <a:xfrm>
            <a:off x="3553277" y="3501911"/>
            <a:ext cx="2981325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https://www.gatevidyalay.com/wp-content/uploads/2018/07/Floyd-Warshall-Algorithm-Problem-01-Step-0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11" b="48842"/>
          <a:stretch/>
        </p:blipFill>
        <p:spPr bwMode="auto">
          <a:xfrm>
            <a:off x="418419" y="3540011"/>
            <a:ext cx="2981325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https://www.gatevidyalay.com/wp-content/uploads/2018/07/Floyd-Warshall-Algorithm-Problem-01-Step-0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40"/>
          <a:stretch/>
        </p:blipFill>
        <p:spPr bwMode="auto">
          <a:xfrm>
            <a:off x="6688135" y="3641724"/>
            <a:ext cx="2981325" cy="2139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07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Line Scheduling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02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4B20E2A-F2D8-419C-9FD1-95D26342647C}"/>
              </a:ext>
            </a:extLst>
          </p:cNvPr>
          <p:cNvSpPr/>
          <p:nvPr/>
        </p:nvSpPr>
        <p:spPr>
          <a:xfrm>
            <a:off x="6096000" y="0"/>
            <a:ext cx="6096000" cy="6588000"/>
          </a:xfrm>
          <a:prstGeom prst="rect">
            <a:avLst/>
          </a:prstGeom>
          <a:gradFill flip="none" rotWithShape="1">
            <a:gsLst>
              <a:gs pos="55000">
                <a:srgbClr val="B21266"/>
              </a:gs>
              <a:gs pos="30000">
                <a:srgbClr val="A3115D">
                  <a:lumMod val="100000"/>
                </a:srgbClr>
              </a:gs>
              <a:gs pos="100000">
                <a:srgbClr val="ED6D9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1"/>
                </a:solidFill>
              </a:rPr>
              <a:t>A box contains 4 stones worth $1400, $3000, $4200 and $7100. They weigh 20, 50, 60 and 100 grams respectively.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1"/>
                </a:solidFill>
              </a:rPr>
              <a:t>Your bag can only hold </a:t>
            </a:r>
            <a:r>
              <a:rPr lang="en-US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110 grams</a:t>
            </a:r>
            <a:r>
              <a:rPr 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.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1"/>
                </a:solidFill>
              </a:rPr>
              <a:t>Greedy Approach</a:t>
            </a:r>
          </a:p>
          <a:p>
            <a:pPr algn="just"/>
            <a:endParaRPr lang="en-US" sz="2400" dirty="0">
              <a:solidFill>
                <a:schemeClr val="bg1"/>
              </a:solidFill>
            </a:endParaRPr>
          </a:p>
          <a:p>
            <a:pPr algn="just"/>
            <a:endParaRPr lang="en-US" sz="2400" dirty="0" smtClean="0">
              <a:solidFill>
                <a:schemeClr val="bg1"/>
              </a:solidFill>
            </a:endParaRPr>
          </a:p>
          <a:p>
            <a:pPr algn="just"/>
            <a:endParaRPr lang="en-US" sz="2400" dirty="0">
              <a:solidFill>
                <a:schemeClr val="bg1"/>
              </a:solidFill>
            </a:endParaRPr>
          </a:p>
          <a:p>
            <a:pPr algn="just"/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1"/>
                </a:solidFill>
              </a:rPr>
              <a:t>The </a:t>
            </a:r>
            <a:r>
              <a:rPr lang="en-US" sz="2400" dirty="0">
                <a:solidFill>
                  <a:schemeClr val="bg1"/>
                </a:solidFill>
              </a:rPr>
              <a:t>greedy algorithm selects the best candidate with the highest profit, i.e., </a:t>
            </a:r>
            <a:r>
              <a:rPr lang="en-US" sz="2400" b="1" dirty="0">
                <a:solidFill>
                  <a:schemeClr val="bg1"/>
                </a:solidFill>
              </a:rPr>
              <a:t>stone worth $7100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</a:p>
          <a:p>
            <a:pPr algn="just"/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41036"/>
            <a:ext cx="6096000" cy="748923"/>
          </a:xfrm>
          <a:prstGeom prst="rect">
            <a:avLst/>
          </a:prstGeom>
          <a:noFill/>
        </p:spPr>
        <p:txBody>
          <a:bodyPr wrap="square" lIns="2743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 smtClean="0">
                <a:solidFill>
                  <a:srgbClr val="424242"/>
                </a:solidFill>
              </a:rPr>
              <a:t>Introduction </a:t>
            </a:r>
            <a:endParaRPr lang="en-US" sz="3200" b="1" dirty="0">
              <a:solidFill>
                <a:srgbClr val="424242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515036"/>
            <a:ext cx="2785909" cy="38925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3407131"/>
                  </p:ext>
                </p:extLst>
              </p:nvPr>
            </p:nvGraphicFramePr>
            <p:xfrm>
              <a:off x="6729412" y="2828112"/>
              <a:ext cx="4829177" cy="1371600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841745">
                      <a:extLst>
                        <a:ext uri="{9D8B030D-6E8A-4147-A177-3AD203B41FA5}">
                          <a16:colId xmlns:a16="http://schemas.microsoft.com/office/drawing/2014/main" val="1847888081"/>
                        </a:ext>
                      </a:extLst>
                    </a:gridCol>
                    <a:gridCol w="996858">
                      <a:extLst>
                        <a:ext uri="{9D8B030D-6E8A-4147-A177-3AD203B41FA5}">
                          <a16:colId xmlns:a16="http://schemas.microsoft.com/office/drawing/2014/main" val="43753489"/>
                        </a:ext>
                      </a:extLst>
                    </a:gridCol>
                    <a:gridCol w="996858">
                      <a:extLst>
                        <a:ext uri="{9D8B030D-6E8A-4147-A177-3AD203B41FA5}">
                          <a16:colId xmlns:a16="http://schemas.microsoft.com/office/drawing/2014/main" val="4128004866"/>
                        </a:ext>
                      </a:extLst>
                    </a:gridCol>
                    <a:gridCol w="996858">
                      <a:extLst>
                        <a:ext uri="{9D8B030D-6E8A-4147-A177-3AD203B41FA5}">
                          <a16:colId xmlns:a16="http://schemas.microsoft.com/office/drawing/2014/main" val="484575491"/>
                        </a:ext>
                      </a:extLst>
                    </a:gridCol>
                    <a:gridCol w="996858">
                      <a:extLst>
                        <a:ext uri="{9D8B030D-6E8A-4147-A177-3AD203B41FA5}">
                          <a16:colId xmlns:a16="http://schemas.microsoft.com/office/drawing/2014/main" val="1261465989"/>
                        </a:ext>
                      </a:extLst>
                    </a:gridCol>
                  </a:tblGrid>
                  <a:tr h="13777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chemeClr val="accent5"/>
                              </a:solidFill>
                            </a:rPr>
                            <a:t>1400</a:t>
                          </a:r>
                          <a:endParaRPr lang="en-US" sz="2400" b="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chemeClr val="accent5"/>
                              </a:solidFill>
                            </a:rPr>
                            <a:t>3000</a:t>
                          </a:r>
                          <a:endParaRPr lang="en-US" sz="2400" b="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chemeClr val="accent5"/>
                              </a:solidFill>
                            </a:rPr>
                            <a:t>4200</a:t>
                          </a:r>
                          <a:endParaRPr lang="en-US" sz="2400" b="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chemeClr val="accent5"/>
                              </a:solidFill>
                            </a:rPr>
                            <a:t>7100</a:t>
                          </a:r>
                          <a:endParaRPr lang="en-US" sz="2400" b="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900116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accent5"/>
                              </a:solidFill>
                            </a:rPr>
                            <a:t>20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accent5"/>
                              </a:solidFill>
                            </a:rPr>
                            <a:t>50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accent5"/>
                              </a:solidFill>
                            </a:rPr>
                            <a:t>60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accent5"/>
                              </a:solidFill>
                            </a:rPr>
                            <a:t>100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035367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4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accent5"/>
                              </a:solidFill>
                            </a:rPr>
                            <a:t>70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accent5"/>
                              </a:solidFill>
                            </a:rPr>
                            <a:t>60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accent5"/>
                              </a:solidFill>
                            </a:rPr>
                            <a:t>70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chemeClr val="accent5"/>
                              </a:solidFill>
                            </a:rPr>
                            <a:t>71</a:t>
                          </a:r>
                          <a:endParaRPr lang="en-US" sz="2400" b="1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12636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3407131"/>
                  </p:ext>
                </p:extLst>
              </p:nvPr>
            </p:nvGraphicFramePr>
            <p:xfrm>
              <a:off x="6729412" y="2828112"/>
              <a:ext cx="4829177" cy="1371600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841745">
                      <a:extLst>
                        <a:ext uri="{9D8B030D-6E8A-4147-A177-3AD203B41FA5}">
                          <a16:colId xmlns:a16="http://schemas.microsoft.com/office/drawing/2014/main" val="1847888081"/>
                        </a:ext>
                      </a:extLst>
                    </a:gridCol>
                    <a:gridCol w="996858">
                      <a:extLst>
                        <a:ext uri="{9D8B030D-6E8A-4147-A177-3AD203B41FA5}">
                          <a16:colId xmlns:a16="http://schemas.microsoft.com/office/drawing/2014/main" val="43753489"/>
                        </a:ext>
                      </a:extLst>
                    </a:gridCol>
                    <a:gridCol w="996858">
                      <a:extLst>
                        <a:ext uri="{9D8B030D-6E8A-4147-A177-3AD203B41FA5}">
                          <a16:colId xmlns:a16="http://schemas.microsoft.com/office/drawing/2014/main" val="4128004866"/>
                        </a:ext>
                      </a:extLst>
                    </a:gridCol>
                    <a:gridCol w="996858">
                      <a:extLst>
                        <a:ext uri="{9D8B030D-6E8A-4147-A177-3AD203B41FA5}">
                          <a16:colId xmlns:a16="http://schemas.microsoft.com/office/drawing/2014/main" val="484575491"/>
                        </a:ext>
                      </a:extLst>
                    </a:gridCol>
                    <a:gridCol w="996858">
                      <a:extLst>
                        <a:ext uri="{9D8B030D-6E8A-4147-A177-3AD203B41FA5}">
                          <a16:colId xmlns:a16="http://schemas.microsoft.com/office/drawing/2014/main" val="126146598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25" t="-8000" r="-476812" b="-397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chemeClr val="accent5"/>
                              </a:solidFill>
                            </a:rPr>
                            <a:t>1400</a:t>
                          </a:r>
                          <a:endParaRPr lang="en-US" sz="2400" b="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chemeClr val="accent5"/>
                              </a:solidFill>
                            </a:rPr>
                            <a:t>3000</a:t>
                          </a:r>
                          <a:endParaRPr lang="en-US" sz="2400" b="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chemeClr val="accent5"/>
                              </a:solidFill>
                            </a:rPr>
                            <a:t>4200</a:t>
                          </a:r>
                          <a:endParaRPr lang="en-US" sz="2400" b="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chemeClr val="accent5"/>
                              </a:solidFill>
                            </a:rPr>
                            <a:t>7100</a:t>
                          </a:r>
                          <a:endParaRPr lang="en-US" sz="2400" b="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9001168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25" t="-106579" r="-476812" b="-29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accent5"/>
                              </a:solidFill>
                            </a:rPr>
                            <a:t>20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accent5"/>
                              </a:solidFill>
                            </a:rPr>
                            <a:t>50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accent5"/>
                              </a:solidFill>
                            </a:rPr>
                            <a:t>60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accent5"/>
                              </a:solidFill>
                            </a:rPr>
                            <a:t>100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0353678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25" t="-209333" r="-476812" b="-19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accent5"/>
                              </a:solidFill>
                            </a:rPr>
                            <a:t>70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accent5"/>
                              </a:solidFill>
                            </a:rPr>
                            <a:t>60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accent5"/>
                              </a:solidFill>
                            </a:rPr>
                            <a:t>70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>
                              <a:solidFill>
                                <a:schemeClr val="accent5"/>
                              </a:solidFill>
                            </a:rPr>
                            <a:t>71</a:t>
                          </a:r>
                          <a:endParaRPr lang="en-US" sz="2400" b="1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126363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071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automobile chassis enters each assembly line, </a:t>
                </a:r>
                <a:r>
                  <a:rPr lang="en-US" b="1" dirty="0"/>
                  <a:t>has parts added to it at a number of stations</a:t>
                </a:r>
                <a:r>
                  <a:rPr lang="en-US" dirty="0"/>
                  <a:t>, and a finished auto exits at the end of the line. </a:t>
                </a:r>
              </a:p>
              <a:p>
                <a:r>
                  <a:rPr lang="en-US" dirty="0"/>
                  <a:t>There are two assembly lines, numbered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b="1" dirty="0">
                    <a:solidFill>
                      <a:srgbClr val="AD1457"/>
                    </a:solidFill>
                  </a:rPr>
                  <a:t>.</a:t>
                </a:r>
              </a:p>
              <a:p>
                <a:r>
                  <a:rPr lang="en-US" dirty="0"/>
                  <a:t>Each assembly line has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dirty="0"/>
                  <a:t> stations, numbered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en-US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 descr="C:\Users\RUPESH\Pictures\cadena_de_montaje_ingles.jp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966" y="2997926"/>
            <a:ext cx="6858000" cy="2926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679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denote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  <m:sup>
                        <m:r>
                          <a:rPr lang="en-US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dirty="0"/>
                  <a:t> station on line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  <m:sup>
                        <m:r>
                          <a:rPr lang="en-US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baseline="30000" dirty="0"/>
                  <a:t> </a:t>
                </a:r>
                <a:r>
                  <a:rPr lang="en-US" dirty="0"/>
                  <a:t>station on line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>
                    <a:solidFill>
                      <a:srgbClr val="AD145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performs the same function as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  <m:sup>
                        <m:r>
                          <a:rPr lang="en-US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dirty="0"/>
                  <a:t> station on line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). 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Corresponding stations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baseline="-25000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 perform the same function </a:t>
                </a:r>
                <a:r>
                  <a:rPr lang="en-US" b="1" dirty="0"/>
                  <a:t>but can take different amounts of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200" r="-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 descr="C:\Users\RUPESH\Pictures\cadena_de_montaje_ingles.jp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966" y="2997926"/>
            <a:ext cx="6858000" cy="2926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756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Entry times are: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; exit times are: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b="1" dirty="0"/>
              </a:p>
              <a:p>
                <a:r>
                  <a:rPr lang="en-US" dirty="0"/>
                  <a:t>After going through a station, a chassis can either:</a:t>
                </a:r>
              </a:p>
              <a:p>
                <a:pPr lvl="1"/>
                <a:r>
                  <a:rPr lang="en-US" dirty="0"/>
                  <a:t>stay on </a:t>
                </a:r>
                <a:r>
                  <a:rPr lang="en-US" b="1" dirty="0"/>
                  <a:t>same line </a:t>
                </a:r>
                <a:r>
                  <a:rPr lang="en-US" dirty="0"/>
                  <a:t>at no cost, or </a:t>
                </a:r>
              </a:p>
              <a:p>
                <a:pPr lvl="1"/>
                <a:r>
                  <a:rPr lang="en-US" dirty="0"/>
                  <a:t>transfer to </a:t>
                </a:r>
                <a:r>
                  <a:rPr lang="en-US" b="1" dirty="0"/>
                  <a:t>other line</a:t>
                </a:r>
                <a:r>
                  <a:rPr lang="en-US" dirty="0"/>
                  <a:t>: cost 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AD1457"/>
                    </a:solidFill>
                  </a:rPr>
                  <a:t> </a:t>
                </a:r>
                <a:r>
                  <a:rPr lang="en-US" dirty="0"/>
                  <a:t>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 . . . , 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–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 descr="C:\Users\RUPESH\Pictures\cadena_de_montaje_ingles.jp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966" y="2997926"/>
            <a:ext cx="6858000" cy="2926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99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Assembly Line Scheduling -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dynamic programming technique, find the fastest time to get through the entire factory for the following:</a:t>
            </a:r>
          </a:p>
        </p:txBody>
      </p:sp>
      <p:pic>
        <p:nvPicPr>
          <p:cNvPr id="4" name="Content Placeholder 4" descr="C:\Users\RUPESH\Pictures\aa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789" y="2299063"/>
            <a:ext cx="8608423" cy="3566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881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Substructure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Step 1:</a:t>
                </a:r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en-US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: the fastest time to get through the entire factory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d>
                  </m:oMath>
                </a14:m>
                <a:r>
                  <a:rPr lang="en-US" dirty="0"/>
                  <a:t>: the fastest time to get from the starting point through station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baseline="-25000" dirty="0"/>
                  <a:t>.</a:t>
                </a:r>
              </a:p>
              <a:p>
                <a:r>
                  <a:rPr lang="en-US" dirty="0"/>
                  <a:t>Base case: 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(getting through station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8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195" y="3988522"/>
            <a:ext cx="2468880" cy="18574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475" y="4064722"/>
            <a:ext cx="2468880" cy="17771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5116385"/>
                  </p:ext>
                </p:extLst>
              </p:nvPr>
            </p:nvGraphicFramePr>
            <p:xfrm>
              <a:off x="1815375" y="3378920"/>
              <a:ext cx="3181350" cy="254508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813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3340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C00000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1" i="1" dirty="0" smtClean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dirty="0" smtClean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sz="2400" b="1" i="1" dirty="0" smtClean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2400" b="1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2400" b="1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] = </m:t>
                              </m:r>
                              <m:sSub>
                                <m:sSubPr>
                                  <m:ctrlPr>
                                    <a:rPr lang="en-US" sz="2400" b="1" i="1" dirty="0" smtClean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dirty="0" smtClean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b>
                                  <m:r>
                                    <a:rPr lang="en-US" sz="2400" b="1" i="1" dirty="0" smtClean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2400" b="1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1" i="1" dirty="0" smtClean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dirty="0" smtClean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en-US" sz="2400" b="1" i="1" dirty="0" smtClean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2400" b="1" i="1" dirty="0" smtClean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 i="1" dirty="0" smtClean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endParaRPr lang="en-US" sz="2400" b="1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574155">
                    <a:tc>
                      <a:txBody>
                        <a:bodyPr/>
                        <a:lstStyle/>
                        <a:p>
                          <a:endParaRPr lang="en-US" dirty="0" smtClean="0"/>
                        </a:p>
                        <a:p>
                          <a:endParaRPr lang="en-US" dirty="0" smtClean="0"/>
                        </a:p>
                        <a:p>
                          <a:endParaRPr lang="en-US" dirty="0" smtClean="0"/>
                        </a:p>
                        <a:p>
                          <a:endParaRPr lang="en-US" dirty="0" smtClean="0"/>
                        </a:p>
                        <a:p>
                          <a:endParaRPr lang="en-US" dirty="0" smtClean="0"/>
                        </a:p>
                        <a:p>
                          <a:endParaRPr lang="en-US" dirty="0" smtClean="0"/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5116385"/>
                  </p:ext>
                </p:extLst>
              </p:nvPr>
            </p:nvGraphicFramePr>
            <p:xfrm>
              <a:off x="1815375" y="3378920"/>
              <a:ext cx="3181350" cy="254508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813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3340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91" t="-1136" r="-382" b="-37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011680">
                    <a:tc>
                      <a:txBody>
                        <a:bodyPr/>
                        <a:lstStyle/>
                        <a:p>
                          <a:endParaRPr lang="en-US" dirty="0" smtClean="0"/>
                        </a:p>
                        <a:p>
                          <a:endParaRPr lang="en-US" dirty="0" smtClean="0"/>
                        </a:p>
                        <a:p>
                          <a:endParaRPr lang="en-US" dirty="0" smtClean="0"/>
                        </a:p>
                        <a:p>
                          <a:endParaRPr lang="en-US" dirty="0" smtClean="0"/>
                        </a:p>
                        <a:p>
                          <a:endParaRPr lang="en-US" dirty="0" smtClean="0"/>
                        </a:p>
                        <a:p>
                          <a:endParaRPr lang="en-US" dirty="0" smtClean="0"/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9842477"/>
                  </p:ext>
                </p:extLst>
              </p:nvPr>
            </p:nvGraphicFramePr>
            <p:xfrm>
              <a:off x="5923825" y="3378920"/>
              <a:ext cx="3181350" cy="254508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813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3340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dirty="0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dirty="0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sz="2400" b="1" i="1" dirty="0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sz="2400" b="1" i="1" dirty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400" b="1" i="1" dirty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2400" b="1" i="1" dirty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] = </m:t>
                                </m:r>
                                <m:sSub>
                                  <m:sSubPr>
                                    <m:ctrlPr>
                                      <a:rPr lang="en-US" sz="2400" b="1" i="1" dirty="0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dirty="0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sz="2400" b="1" i="1" dirty="0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sz="2400" b="1" i="1" dirty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sSub>
                                  <m:sSubPr>
                                    <m:ctrlPr>
                                      <a:rPr lang="en-US" sz="2400" b="1" i="1" dirty="0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dirty="0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2400" b="1" i="1" dirty="0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rgbClr val="AD1457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574155">
                    <a:tc>
                      <a:txBody>
                        <a:bodyPr/>
                        <a:lstStyle/>
                        <a:p>
                          <a:endParaRPr lang="en-US" dirty="0" smtClean="0"/>
                        </a:p>
                        <a:p>
                          <a:endParaRPr lang="en-US" dirty="0" smtClean="0"/>
                        </a:p>
                        <a:p>
                          <a:endParaRPr lang="en-US" dirty="0" smtClean="0"/>
                        </a:p>
                        <a:p>
                          <a:endParaRPr lang="en-US" dirty="0" smtClean="0"/>
                        </a:p>
                        <a:p>
                          <a:endParaRPr lang="en-US" dirty="0" smtClean="0"/>
                        </a:p>
                        <a:p>
                          <a:endParaRPr lang="en-US" dirty="0" smtClean="0"/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9842477"/>
                  </p:ext>
                </p:extLst>
              </p:nvPr>
            </p:nvGraphicFramePr>
            <p:xfrm>
              <a:off x="5923825" y="3378920"/>
              <a:ext cx="3181350" cy="254508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813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3340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91" t="-1136" r="-382" b="-37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011680">
                    <a:tc>
                      <a:txBody>
                        <a:bodyPr/>
                        <a:lstStyle/>
                        <a:p>
                          <a:endParaRPr lang="en-US" dirty="0" smtClean="0"/>
                        </a:p>
                        <a:p>
                          <a:endParaRPr lang="en-US" dirty="0" smtClean="0"/>
                        </a:p>
                        <a:p>
                          <a:endParaRPr lang="en-US" dirty="0" smtClean="0"/>
                        </a:p>
                        <a:p>
                          <a:endParaRPr lang="en-US" dirty="0" smtClean="0"/>
                        </a:p>
                        <a:p>
                          <a:endParaRPr lang="en-US" dirty="0" smtClean="0"/>
                        </a:p>
                        <a:p>
                          <a:endParaRPr lang="en-US" dirty="0" smtClean="0"/>
                        </a:p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7671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80606" y="1789613"/>
            <a:ext cx="8229600" cy="1188720"/>
            <a:chOff x="1580606" y="1789613"/>
            <a:chExt cx="8229600" cy="1188720"/>
          </a:xfrm>
        </p:grpSpPr>
        <p:sp>
          <p:nvSpPr>
            <p:cNvPr id="10" name="Rectangle 9"/>
            <p:cNvSpPr/>
            <p:nvPr/>
          </p:nvSpPr>
          <p:spPr>
            <a:xfrm>
              <a:off x="1580606" y="1789613"/>
              <a:ext cx="8229600" cy="11887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3818" y="1963740"/>
              <a:ext cx="7959328" cy="914400"/>
            </a:xfrm>
            <a:prstGeom prst="rect">
              <a:avLst/>
            </a:prstGeom>
            <a:solidFill>
              <a:srgbClr val="F19D19"/>
            </a:solidFill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Assembly Line Scheduling </a:t>
            </a:r>
            <a:r>
              <a:rPr lang="en-US" sz="3600" dirty="0" smtClean="0"/>
              <a:t>– Dynamic Programming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Case: 𝑗 = 2, 3, …,𝑛 and 𝑖 = 1, 2 -  Recursive solution </a:t>
            </a:r>
          </a:p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769326" y="5251269"/>
            <a:ext cx="5486400" cy="914400"/>
            <a:chOff x="2769326" y="5251269"/>
            <a:chExt cx="5486400" cy="914400"/>
          </a:xfrm>
        </p:grpSpPr>
        <p:sp>
          <p:nvSpPr>
            <p:cNvPr id="12" name="Rectangle 11"/>
            <p:cNvSpPr/>
            <p:nvPr/>
          </p:nvSpPr>
          <p:spPr>
            <a:xfrm>
              <a:off x="2769326" y="5251269"/>
              <a:ext cx="5486400" cy="91440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9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54633213"/>
                </p:ext>
              </p:extLst>
            </p:nvPr>
          </p:nvGraphicFramePr>
          <p:xfrm>
            <a:off x="2906486" y="5394035"/>
            <a:ext cx="5212080" cy="6288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90" name="Equation" r:id="rId4" imgW="1892160" imgH="228600" progId="Equation.3">
                    <p:embed/>
                  </p:oleObj>
                </mc:Choice>
                <mc:Fallback>
                  <p:oleObj name="Equation" r:id="rId4" imgW="1892160" imgH="228600" progId="Equation.3">
                    <p:embed/>
                    <p:pic>
                      <p:nvPicPr>
                        <p:cNvPr id="1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06486" y="5394035"/>
                          <a:ext cx="5212080" cy="628868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4"/>
          <p:cNvGrpSpPr/>
          <p:nvPr/>
        </p:nvGrpSpPr>
        <p:grpSpPr>
          <a:xfrm>
            <a:off x="1602379" y="3509555"/>
            <a:ext cx="8229600" cy="1280160"/>
            <a:chOff x="1602379" y="3509555"/>
            <a:chExt cx="8229600" cy="1280160"/>
          </a:xfrm>
        </p:grpSpPr>
        <p:sp>
          <p:nvSpPr>
            <p:cNvPr id="11" name="Rectangle 10"/>
            <p:cNvSpPr/>
            <p:nvPr/>
          </p:nvSpPr>
          <p:spPr>
            <a:xfrm>
              <a:off x="1602379" y="3509555"/>
              <a:ext cx="8229600" cy="12801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50755" y="3625636"/>
              <a:ext cx="7955280" cy="10385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1019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Assembly Line Scheduling – Dynamic Programming Solution</a:t>
            </a:r>
            <a:endParaRPr lang="en-US" dirty="0"/>
          </a:p>
        </p:txBody>
      </p:sp>
      <p:pic>
        <p:nvPicPr>
          <p:cNvPr id="4" name="Content Placeholder 4" descr="C:\Users\RUPESH\Pictures\aa.jp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795" y="1066800"/>
            <a:ext cx="7315200" cy="292608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4171358"/>
                  </p:ext>
                </p:extLst>
              </p:nvPr>
            </p:nvGraphicFramePr>
            <p:xfrm>
              <a:off x="2229396" y="4114800"/>
              <a:ext cx="6095999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708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rgbClr val="C00000"/>
                              </a:solidFill>
                            </a:rPr>
                            <a:t>j</a:t>
                          </a:r>
                          <a:r>
                            <a:rPr lang="en-US" sz="2400" b="0" baseline="0" dirty="0" smtClean="0">
                              <a:solidFill>
                                <a:srgbClr val="C00000"/>
                              </a:solidFill>
                            </a:rPr>
                            <a:t> = </a:t>
                          </a:r>
                          <a:r>
                            <a:rPr lang="en-US" sz="2400" b="0" dirty="0" smtClean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US" sz="24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rgbClr val="C00000"/>
                              </a:solidFill>
                            </a:rPr>
                            <a:t>j = 2</a:t>
                          </a:r>
                          <a:endParaRPr lang="en-US" sz="24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rgbClr val="C00000"/>
                              </a:solidFill>
                            </a:rPr>
                            <a:t>j = 3</a:t>
                          </a:r>
                          <a:endParaRPr lang="en-US" sz="24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rgbClr val="C00000"/>
                              </a:solidFill>
                            </a:rPr>
                            <a:t>j = 4</a:t>
                          </a:r>
                          <a:endParaRPr lang="en-US" sz="24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rgbClr val="C00000"/>
                              </a:solidFill>
                            </a:rPr>
                            <a:t>j = 5</a:t>
                          </a:r>
                          <a:endParaRPr lang="en-US" sz="24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rgbClr val="C00000"/>
                              </a:solidFill>
                            </a:rPr>
                            <a:t>j = 6</a:t>
                          </a:r>
                          <a:endParaRPr lang="en-US" sz="24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24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35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16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37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4171358"/>
                  </p:ext>
                </p:extLst>
              </p:nvPr>
            </p:nvGraphicFramePr>
            <p:xfrm>
              <a:off x="2229396" y="4114800"/>
              <a:ext cx="6095999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708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rgbClr val="C00000"/>
                              </a:solidFill>
                            </a:rPr>
                            <a:t>j</a:t>
                          </a:r>
                          <a:r>
                            <a:rPr lang="en-US" sz="2400" b="0" baseline="0" dirty="0" smtClean="0">
                              <a:solidFill>
                                <a:srgbClr val="C00000"/>
                              </a:solidFill>
                            </a:rPr>
                            <a:t> = </a:t>
                          </a:r>
                          <a:r>
                            <a:rPr lang="en-US" sz="2400" b="0" dirty="0" smtClean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US" sz="24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rgbClr val="C00000"/>
                              </a:solidFill>
                            </a:rPr>
                            <a:t>j = 2</a:t>
                          </a:r>
                          <a:endParaRPr lang="en-US" sz="24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rgbClr val="C00000"/>
                              </a:solidFill>
                            </a:rPr>
                            <a:t>j = 3</a:t>
                          </a:r>
                          <a:endParaRPr lang="en-US" sz="24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rgbClr val="C00000"/>
                              </a:solidFill>
                            </a:rPr>
                            <a:t>j = 4</a:t>
                          </a:r>
                          <a:endParaRPr lang="en-US" sz="24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rgbClr val="C00000"/>
                              </a:solidFill>
                            </a:rPr>
                            <a:t>j = 5</a:t>
                          </a:r>
                          <a:endParaRPr lang="en-US" sz="24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rgbClr val="C00000"/>
                              </a:solidFill>
                            </a:rPr>
                            <a:t>j = 6</a:t>
                          </a:r>
                          <a:endParaRPr lang="en-US" sz="24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99" t="-109333" r="-601399" b="-1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24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35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99" t="-209333" r="-601399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16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37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/>
          <p:cNvSpPr txBox="1"/>
          <p:nvPr/>
        </p:nvSpPr>
        <p:spPr>
          <a:xfrm>
            <a:off x="3372395" y="4621306"/>
            <a:ext cx="304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72395" y="5080292"/>
            <a:ext cx="304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224042" y="5068189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86895" y="4615934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86895" y="5068189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992330" y="4619527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016983" y="5080292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855183" y="4615934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52942" y="5051167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718036" y="4615934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721398" y="5090174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ounded Rectangle 17"/>
              <p:cNvSpPr/>
              <p:nvPr/>
            </p:nvSpPr>
            <p:spPr>
              <a:xfrm>
                <a:off x="1436915" y="5598459"/>
                <a:ext cx="7680960" cy="838200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baseline="-25000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h𝑒𝑟𝑒</m:t>
                    </m:r>
                    <m:r>
                      <a:rPr lang="en-US" sz="2400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b="0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sz="2400" b="0" i="0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sz="2400" i="0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m:rPr>
                        <m:nor/>
                      </m:rPr>
                      <a:rPr lang="en-US" sz="2400" i="0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baseline="-25000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[1]=</m:t>
                    </m:r>
                    <m:r>
                      <a:rPr lang="en-US" sz="2400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i="1" baseline="-25000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baseline="-25000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1,1</m:t>
                    </m:r>
                  </m:oMath>
                </a14:m>
                <a:r>
                  <a:rPr lang="en-US" sz="2400" baseline="-25000" dirty="0" smtClean="0">
                    <a:solidFill>
                      <a:srgbClr val="AD1457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baseline="-25000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1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=2+7</m:t>
                    </m:r>
                    <m:r>
                      <a:rPr lang="en-US" sz="2400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=9</m:t>
                    </m:r>
                  </m:oMath>
                </a14:m>
                <a:endParaRPr lang="en-US" sz="2400" dirty="0" smtClean="0">
                  <a:solidFill>
                    <a:srgbClr val="AD1457"/>
                  </a:solidFill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baseline="-2500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begChr m:val="["/>
                        <m:endChr m:val="]"/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h𝑒𝑟𝑒</m:t>
                    </m:r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=1, 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so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baseline="-2500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[1]=</m:t>
                    </m:r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b="0" i="1" baseline="-2500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baseline="-2500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 baseline="-250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,1</m:t>
                    </m:r>
                  </m:oMath>
                </a14:m>
                <a:r>
                  <a:rPr lang="en-US" sz="2400" baseline="-250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baseline="-2500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[1]=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12</m:t>
                    </m:r>
                  </m:oMath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" name="Rounded 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915" y="5598459"/>
                <a:ext cx="7680960" cy="838200"/>
              </a:xfrm>
              <a:prstGeom prst="roundRect">
                <a:avLst/>
              </a:prstGeom>
              <a:blipFill>
                <a:blip r:embed="rId4"/>
                <a:stretch>
                  <a:fillRect l="-79" b="-9286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/>
          <p:cNvSpPr/>
          <p:nvPr/>
        </p:nvSpPr>
        <p:spPr>
          <a:xfrm>
            <a:off x="2758313" y="1295400"/>
            <a:ext cx="548640" cy="5486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852877" y="1283970"/>
            <a:ext cx="909918" cy="99060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774437" y="2743984"/>
            <a:ext cx="851647" cy="102489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487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4.81481E-6 L -0.00034 0.28217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" y="1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8" grpId="0" animBg="1"/>
      <p:bldP spid="19" grpId="0" animBg="1"/>
      <p:bldP spid="19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Assembly Line Scheduling – Dynamic Programming Solution</a:t>
            </a:r>
            <a:endParaRPr lang="en-US" dirty="0"/>
          </a:p>
        </p:txBody>
      </p:sp>
      <p:pic>
        <p:nvPicPr>
          <p:cNvPr id="27" name="Content Placeholder 4" descr="C:\Users\RUPESH\Pictures\aa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795" y="1066800"/>
            <a:ext cx="7315200" cy="292608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4146"/>
                  </p:ext>
                </p:extLst>
              </p:nvPr>
            </p:nvGraphicFramePr>
            <p:xfrm>
              <a:off x="2242459" y="4114800"/>
              <a:ext cx="6095999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708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rgbClr val="C00000"/>
                              </a:solidFill>
                            </a:rPr>
                            <a:t>j</a:t>
                          </a:r>
                          <a:r>
                            <a:rPr lang="en-US" sz="2400" b="0" baseline="0" dirty="0" smtClean="0">
                              <a:solidFill>
                                <a:srgbClr val="C00000"/>
                              </a:solidFill>
                            </a:rPr>
                            <a:t> = </a:t>
                          </a:r>
                          <a:r>
                            <a:rPr lang="en-US" sz="2400" b="0" dirty="0" smtClean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US" sz="24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rgbClr val="C00000"/>
                              </a:solidFill>
                            </a:rPr>
                            <a:t>j = 2</a:t>
                          </a:r>
                          <a:endParaRPr lang="en-US" sz="24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rgbClr val="C00000"/>
                              </a:solidFill>
                            </a:rPr>
                            <a:t>j = 3</a:t>
                          </a:r>
                          <a:endParaRPr lang="en-US" sz="24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rgbClr val="C00000"/>
                              </a:solidFill>
                            </a:rPr>
                            <a:t>j = 4</a:t>
                          </a:r>
                          <a:endParaRPr lang="en-US" sz="24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rgbClr val="C00000"/>
                              </a:solidFill>
                            </a:rPr>
                            <a:t>j = 5</a:t>
                          </a:r>
                          <a:endParaRPr lang="en-US" sz="24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rgbClr val="C00000"/>
                              </a:solidFill>
                            </a:rPr>
                            <a:t>j = 6</a:t>
                          </a:r>
                          <a:endParaRPr lang="en-US" sz="24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24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35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16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37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4146"/>
                  </p:ext>
                </p:extLst>
              </p:nvPr>
            </p:nvGraphicFramePr>
            <p:xfrm>
              <a:off x="2242459" y="4114800"/>
              <a:ext cx="6095999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708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rgbClr val="C00000"/>
                              </a:solidFill>
                            </a:rPr>
                            <a:t>j</a:t>
                          </a:r>
                          <a:r>
                            <a:rPr lang="en-US" sz="2400" b="0" baseline="0" dirty="0" smtClean="0">
                              <a:solidFill>
                                <a:srgbClr val="C00000"/>
                              </a:solidFill>
                            </a:rPr>
                            <a:t> = </a:t>
                          </a:r>
                          <a:r>
                            <a:rPr lang="en-US" sz="2400" b="0" dirty="0" smtClean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US" sz="24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rgbClr val="C00000"/>
                              </a:solidFill>
                            </a:rPr>
                            <a:t>j = 2</a:t>
                          </a:r>
                          <a:endParaRPr lang="en-US" sz="24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rgbClr val="C00000"/>
                              </a:solidFill>
                            </a:rPr>
                            <a:t>j = 3</a:t>
                          </a:r>
                          <a:endParaRPr lang="en-US" sz="24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rgbClr val="C00000"/>
                              </a:solidFill>
                            </a:rPr>
                            <a:t>j = 4</a:t>
                          </a:r>
                          <a:endParaRPr lang="en-US" sz="24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rgbClr val="C00000"/>
                              </a:solidFill>
                            </a:rPr>
                            <a:t>j = 5</a:t>
                          </a:r>
                          <a:endParaRPr lang="en-US" sz="24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rgbClr val="C00000"/>
                              </a:solidFill>
                            </a:rPr>
                            <a:t>j = 6</a:t>
                          </a:r>
                          <a:endParaRPr lang="en-US" sz="24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99" t="-109333" r="-601399" b="-1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24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35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99" t="-209333" r="-601399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16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37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/>
          <p:cNvSpPr txBox="1"/>
          <p:nvPr/>
        </p:nvSpPr>
        <p:spPr>
          <a:xfrm>
            <a:off x="4223658" y="4648200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37105" y="5068189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99958" y="4615934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99958" y="5068189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005393" y="4619527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030046" y="5080292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68246" y="4615934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66005" y="5051167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731099" y="4615934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734461" y="5090174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le 15"/>
              <p:cNvSpPr/>
              <p:nvPr/>
            </p:nvSpPr>
            <p:spPr>
              <a:xfrm>
                <a:off x="1449978" y="5595411"/>
                <a:ext cx="7680960" cy="841248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 baseline="-25000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[2]=</m:t>
                      </m:r>
                      <m:r>
                        <m:rPr>
                          <m:sty m:val="p"/>
                        </m:rPr>
                        <a:rPr lang="en-US" sz="24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sz="24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4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 baseline="-25000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−1]+</m:t>
                      </m:r>
                      <m:r>
                        <a:rPr lang="en-US" sz="24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i="1" baseline="-25000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 baseline="-25000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baseline="-25000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,</m:t>
                      </m:r>
                      <m:r>
                        <a:rPr lang="en-US" sz="24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 baseline="-25000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−1]+</m:t>
                      </m:r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sz="2400" b="0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i="1" baseline="-25000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1,</m:t>
                      </m:r>
                      <m:r>
                        <a:rPr lang="en-US" sz="2400" i="1" baseline="-25000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AD1457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             =</m:t>
                      </m:r>
                      <m:func>
                        <m:funcPr>
                          <m:ctrlPr>
                            <a:rPr lang="en-US" sz="2400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i="0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 dirty="0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9+9, 12+2+9</m:t>
                              </m:r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sz="2400" b="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⁡(18, 23)</m:t>
                      </m:r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=18</m:t>
                      </m:r>
                    </m:oMath>
                  </m:oMathPara>
                </a14:m>
                <a:endParaRPr lang="en-US" sz="2400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16" name="Rounded 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978" y="5595411"/>
                <a:ext cx="7680960" cy="841248"/>
              </a:xfrm>
              <a:prstGeom prst="roundRect">
                <a:avLst/>
              </a:prstGeom>
              <a:blipFill>
                <a:blip r:embed="rId4"/>
                <a:stretch>
                  <a:fillRect b="-10000"/>
                </a:stretch>
              </a:blipFill>
              <a:ln w="952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/>
          <p:cNvSpPr/>
          <p:nvPr/>
        </p:nvSpPr>
        <p:spPr>
          <a:xfrm>
            <a:off x="3648124" y="1295400"/>
            <a:ext cx="548640" cy="5486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882525" y="1348740"/>
            <a:ext cx="838200" cy="99060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852058" y="1143000"/>
            <a:ext cx="1066800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385458" y="5679141"/>
            <a:ext cx="2011680" cy="347472"/>
          </a:xfrm>
          <a:prstGeom prst="rect">
            <a:avLst/>
          </a:prstGeom>
          <a:solidFill>
            <a:srgbClr val="00206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3690258" y="6351896"/>
            <a:ext cx="731520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873561" y="2667000"/>
            <a:ext cx="838200" cy="106680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970392" y="1676401"/>
            <a:ext cx="719866" cy="1523999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604658" y="6351896"/>
            <a:ext cx="1280160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597435" y="5679141"/>
            <a:ext cx="3200400" cy="365760"/>
          </a:xfrm>
          <a:prstGeom prst="rect">
            <a:avLst/>
          </a:prstGeom>
          <a:solidFill>
            <a:srgbClr val="00206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4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4.81481E-6 L -0.00039 0.28217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" y="14097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6" grpId="1" animBg="1"/>
      <p:bldP spid="17" grpId="0" animBg="1"/>
      <p:bldP spid="17" grpId="1" animBg="1"/>
      <p:bldP spid="20" grpId="0" animBg="1"/>
      <p:bldP spid="20" grpId="1" animBg="1"/>
      <p:bldP spid="25" grpId="0" animBg="1"/>
      <p:bldP spid="25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Assembly Line Scheduling – Dynamic Programming Solution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0177350"/>
                  </p:ext>
                </p:extLst>
              </p:nvPr>
            </p:nvGraphicFramePr>
            <p:xfrm>
              <a:off x="2216331" y="4114800"/>
              <a:ext cx="6095999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708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rgbClr val="C00000"/>
                              </a:solidFill>
                            </a:rPr>
                            <a:t>j</a:t>
                          </a:r>
                          <a:r>
                            <a:rPr lang="en-US" sz="2400" b="0" baseline="0" dirty="0" smtClean="0">
                              <a:solidFill>
                                <a:srgbClr val="C00000"/>
                              </a:solidFill>
                            </a:rPr>
                            <a:t> = </a:t>
                          </a:r>
                          <a:r>
                            <a:rPr lang="en-US" sz="2400" b="0" dirty="0" smtClean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US" sz="24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rgbClr val="C00000"/>
                              </a:solidFill>
                            </a:rPr>
                            <a:t>j = 2</a:t>
                          </a:r>
                          <a:endParaRPr lang="en-US" sz="24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rgbClr val="C00000"/>
                              </a:solidFill>
                            </a:rPr>
                            <a:t>j = 3</a:t>
                          </a:r>
                          <a:endParaRPr lang="en-US" sz="24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rgbClr val="C00000"/>
                              </a:solidFill>
                            </a:rPr>
                            <a:t>j = 4</a:t>
                          </a:r>
                          <a:endParaRPr lang="en-US" sz="24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rgbClr val="C00000"/>
                              </a:solidFill>
                            </a:rPr>
                            <a:t>j = 5</a:t>
                          </a:r>
                          <a:endParaRPr lang="en-US" sz="24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rgbClr val="C00000"/>
                              </a:solidFill>
                            </a:rPr>
                            <a:t>j = 6</a:t>
                          </a:r>
                          <a:endParaRPr lang="en-US" sz="24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24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35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16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37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0177350"/>
                  </p:ext>
                </p:extLst>
              </p:nvPr>
            </p:nvGraphicFramePr>
            <p:xfrm>
              <a:off x="2216331" y="4114800"/>
              <a:ext cx="6095999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708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rgbClr val="C00000"/>
                              </a:solidFill>
                            </a:rPr>
                            <a:t>j</a:t>
                          </a:r>
                          <a:r>
                            <a:rPr lang="en-US" sz="2400" b="0" baseline="0" dirty="0" smtClean="0">
                              <a:solidFill>
                                <a:srgbClr val="C00000"/>
                              </a:solidFill>
                            </a:rPr>
                            <a:t> = </a:t>
                          </a:r>
                          <a:r>
                            <a:rPr lang="en-US" sz="2400" b="0" dirty="0" smtClean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US" sz="24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rgbClr val="C00000"/>
                              </a:solidFill>
                            </a:rPr>
                            <a:t>j = 2</a:t>
                          </a:r>
                          <a:endParaRPr lang="en-US" sz="24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rgbClr val="C00000"/>
                              </a:solidFill>
                            </a:rPr>
                            <a:t>j = 3</a:t>
                          </a:r>
                          <a:endParaRPr lang="en-US" sz="24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rgbClr val="C00000"/>
                              </a:solidFill>
                            </a:rPr>
                            <a:t>j = 4</a:t>
                          </a:r>
                          <a:endParaRPr lang="en-US" sz="24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rgbClr val="C00000"/>
                              </a:solidFill>
                            </a:rPr>
                            <a:t>j = 5</a:t>
                          </a:r>
                          <a:endParaRPr lang="en-US" sz="24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rgbClr val="C00000"/>
                              </a:solidFill>
                            </a:rPr>
                            <a:t>j = 6</a:t>
                          </a:r>
                          <a:endParaRPr lang="en-US" sz="24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99" t="-109333" r="-601399" b="-1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24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35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99" t="-209333" r="-601399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16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37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/>
          <p:cNvSpPr txBox="1"/>
          <p:nvPr/>
        </p:nvSpPr>
        <p:spPr>
          <a:xfrm>
            <a:off x="5073830" y="4615934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3" name="Content Placeholder 4" descr="C:\Users\RUPESH\Pictures\aa.jp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795" y="1066800"/>
            <a:ext cx="7315200" cy="29260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5073830" y="5068189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79265" y="4619527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03918" y="5080292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42118" y="4615934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839877" y="5051167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704971" y="4615934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708333" y="5090174"/>
            <a:ext cx="381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4526661" y="1295400"/>
            <a:ext cx="548640" cy="54864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3844835" y="1756954"/>
            <a:ext cx="577327" cy="131064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864430" y="1076917"/>
            <a:ext cx="914400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ounded Rectangle 16"/>
              <p:cNvSpPr/>
              <p:nvPr/>
            </p:nvSpPr>
            <p:spPr>
              <a:xfrm>
                <a:off x="2102030" y="5720834"/>
                <a:ext cx="6324600" cy="533400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𝑀𝑖𝑛</m:t>
                      </m:r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(18+3, 16+1+3)=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21, 20</m:t>
                              </m:r>
                            </m:e>
                          </m:d>
                          <m:r>
                            <a:rPr lang="en-US" sz="2400" b="0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20</m:t>
                      </m:r>
                    </m:oMath>
                  </m:oMathPara>
                </a14:m>
                <a:endParaRPr lang="en-US" sz="2400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17" name="Rounded 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030" y="5720834"/>
                <a:ext cx="6324600" cy="533400"/>
              </a:xfrm>
              <a:prstGeom prst="roundRect">
                <a:avLst/>
              </a:prstGeom>
              <a:blipFill>
                <a:blip r:embed="rId4"/>
                <a:stretch>
                  <a:fillRect b="-769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/>
          <p:cNvCxnSpPr/>
          <p:nvPr/>
        </p:nvCxnSpPr>
        <p:spPr>
          <a:xfrm>
            <a:off x="3005626" y="6190129"/>
            <a:ext cx="822960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008375" y="6190129"/>
            <a:ext cx="1371600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4183882" y="4572000"/>
            <a:ext cx="457200" cy="457200"/>
          </a:xfrm>
          <a:prstGeom prst="ellipse">
            <a:avLst/>
          </a:prstGeom>
          <a:noFill/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183882" y="5029200"/>
            <a:ext cx="457200" cy="457200"/>
          </a:xfrm>
          <a:prstGeom prst="ellipse">
            <a:avLst/>
          </a:prstGeom>
          <a:noFill/>
          <a:ln w="28575">
            <a:solidFill>
              <a:srgbClr val="B847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69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20" grpId="0" animBg="1"/>
      <p:bldP spid="2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Assembly Line Scheduling – Dynamic Programming Solution</a:t>
            </a:r>
            <a:endParaRPr lang="en-US" dirty="0"/>
          </a:p>
        </p:txBody>
      </p:sp>
      <p:pic>
        <p:nvPicPr>
          <p:cNvPr id="4" name="Content Placeholder 4" descr="C:\Users\RUPESH\Pictures\aa.jp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797" y="1066800"/>
            <a:ext cx="7315200" cy="292608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5468687"/>
                  </p:ext>
                </p:extLst>
              </p:nvPr>
            </p:nvGraphicFramePr>
            <p:xfrm>
              <a:off x="2229398" y="4114800"/>
              <a:ext cx="6095999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708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rgbClr val="C00000"/>
                              </a:solidFill>
                            </a:rPr>
                            <a:t>j</a:t>
                          </a:r>
                          <a:r>
                            <a:rPr lang="en-US" sz="2400" b="0" baseline="0" dirty="0" smtClean="0">
                              <a:solidFill>
                                <a:srgbClr val="C00000"/>
                              </a:solidFill>
                            </a:rPr>
                            <a:t> = </a:t>
                          </a:r>
                          <a:r>
                            <a:rPr lang="en-US" sz="2400" b="0" dirty="0" smtClean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US" sz="24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rgbClr val="C00000"/>
                              </a:solidFill>
                            </a:rPr>
                            <a:t>j = 2</a:t>
                          </a:r>
                          <a:endParaRPr lang="en-US" sz="24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rgbClr val="C00000"/>
                              </a:solidFill>
                            </a:rPr>
                            <a:t>j = 3</a:t>
                          </a:r>
                          <a:endParaRPr lang="en-US" sz="24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rgbClr val="C00000"/>
                              </a:solidFill>
                            </a:rPr>
                            <a:t>j = 4</a:t>
                          </a:r>
                          <a:endParaRPr lang="en-US" sz="24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rgbClr val="C00000"/>
                              </a:solidFill>
                            </a:rPr>
                            <a:t>j = 5</a:t>
                          </a:r>
                          <a:endParaRPr lang="en-US" sz="24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rgbClr val="C00000"/>
                              </a:solidFill>
                            </a:rPr>
                            <a:t>j = 6</a:t>
                          </a:r>
                          <a:endParaRPr lang="en-US" sz="24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24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35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16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37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5468687"/>
                  </p:ext>
                </p:extLst>
              </p:nvPr>
            </p:nvGraphicFramePr>
            <p:xfrm>
              <a:off x="2229398" y="4114800"/>
              <a:ext cx="6095999" cy="1371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708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rgbClr val="C00000"/>
                              </a:solidFill>
                            </a:rPr>
                            <a:t>j</a:t>
                          </a:r>
                          <a:r>
                            <a:rPr lang="en-US" sz="2400" b="0" baseline="0" dirty="0" smtClean="0">
                              <a:solidFill>
                                <a:srgbClr val="C00000"/>
                              </a:solidFill>
                            </a:rPr>
                            <a:t> = </a:t>
                          </a:r>
                          <a:r>
                            <a:rPr lang="en-US" sz="2400" b="0" dirty="0" smtClean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US" sz="24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rgbClr val="C00000"/>
                              </a:solidFill>
                            </a:rPr>
                            <a:t>j = 2</a:t>
                          </a:r>
                          <a:endParaRPr lang="en-US" sz="24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rgbClr val="C00000"/>
                              </a:solidFill>
                            </a:rPr>
                            <a:t>j = 3</a:t>
                          </a:r>
                          <a:endParaRPr lang="en-US" sz="24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rgbClr val="C00000"/>
                              </a:solidFill>
                            </a:rPr>
                            <a:t>j = 4</a:t>
                          </a:r>
                          <a:endParaRPr lang="en-US" sz="24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rgbClr val="C00000"/>
                              </a:solidFill>
                            </a:rPr>
                            <a:t>j = 5</a:t>
                          </a:r>
                          <a:endParaRPr lang="en-US" sz="24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rgbClr val="C00000"/>
                              </a:solidFill>
                            </a:rPr>
                            <a:t>j = 6</a:t>
                          </a:r>
                          <a:endParaRPr lang="en-US" sz="24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99" t="-109333" r="-601399" b="-1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18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24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35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99" t="-209333" r="-601399" b="-3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16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25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37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945677" y="6000704"/>
                <a:ext cx="4725909" cy="6453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𝒇</m:t>
                          </m:r>
                        </m:e>
                        <m:sup>
                          <m:r>
                            <a:rPr lang="en-US" sz="2400" b="1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∗</m:t>
                          </m:r>
                        </m:sup>
                      </m:sSup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m:t>= 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m:t>𝒎𝒊𝒏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m:t>⁡(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m:t>𝟑𝟓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m:t>+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m:t>𝟑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m:t>, 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m:t>𝟑𝟕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m:t>+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m:t>𝟐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m:t>) = 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m:t>𝟑𝟖</m:t>
                      </m:r>
                    </m:oMath>
                  </m:oMathPara>
                </a14:m>
                <a:endParaRPr lang="en-US" sz="2400" b="1" i="1" dirty="0">
                  <a:solidFill>
                    <a:srgbClr val="AD1457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677" y="6000704"/>
                <a:ext cx="4725909" cy="6453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945677" y="5608320"/>
                <a:ext cx="4663440" cy="4572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 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677" y="5608320"/>
                <a:ext cx="4663440" cy="457200"/>
              </a:xfrm>
              <a:prstGeom prst="rect">
                <a:avLst/>
              </a:prstGeom>
              <a:blipFill>
                <a:blip r:embed="rId5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/>
          <p:cNvSpPr/>
          <p:nvPr/>
        </p:nvSpPr>
        <p:spPr>
          <a:xfrm>
            <a:off x="7107607" y="6065136"/>
            <a:ext cx="457200" cy="392384"/>
          </a:xfrm>
          <a:prstGeom prst="roundRect">
            <a:avLst/>
          </a:prstGeom>
          <a:noFill/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460302" y="4572000"/>
            <a:ext cx="868680" cy="457200"/>
          </a:xfrm>
          <a:prstGeom prst="rect">
            <a:avLst/>
          </a:prstGeom>
          <a:solidFill>
            <a:srgbClr val="AD1457">
              <a:alpha val="3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466416" y="5029200"/>
            <a:ext cx="868680" cy="457200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22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4B20E2A-F2D8-419C-9FD1-95D26342647C}"/>
              </a:ext>
            </a:extLst>
          </p:cNvPr>
          <p:cNvSpPr/>
          <p:nvPr/>
        </p:nvSpPr>
        <p:spPr>
          <a:xfrm>
            <a:off x="6096000" y="0"/>
            <a:ext cx="6096000" cy="6588000"/>
          </a:xfrm>
          <a:prstGeom prst="rect">
            <a:avLst/>
          </a:prstGeom>
          <a:gradFill flip="none" rotWithShape="1">
            <a:gsLst>
              <a:gs pos="55000">
                <a:srgbClr val="B21266"/>
              </a:gs>
              <a:gs pos="30000">
                <a:srgbClr val="A3115D">
                  <a:lumMod val="100000"/>
                </a:srgbClr>
              </a:gs>
              <a:gs pos="100000">
                <a:srgbClr val="ED6D9B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1"/>
                </a:solidFill>
              </a:rPr>
              <a:t>A box contains 4 stones worth $1400, $3000, $4200 and $7100. They weigh 20, 50, 60 and 100 grams respectively.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1"/>
                </a:solidFill>
              </a:rPr>
              <a:t>Your bag can only hold </a:t>
            </a:r>
            <a:r>
              <a:rPr lang="en-US" sz="24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110 grams</a:t>
            </a:r>
            <a:r>
              <a:rPr 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. </a:t>
            </a:r>
          </a:p>
          <a:p>
            <a:pPr algn="just"/>
            <a:endParaRPr lang="en-US" sz="2400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But, the optimal choice would be to select the two stones worth </a:t>
            </a:r>
            <a:r>
              <a:rPr lang="en-US" sz="2400" dirty="0">
                <a:solidFill>
                  <a:schemeClr val="accent5"/>
                </a:solidFill>
              </a:rPr>
              <a:t>$3000 and $4200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1"/>
                </a:solidFill>
              </a:rPr>
              <a:t>Their </a:t>
            </a:r>
            <a:r>
              <a:rPr lang="en-US" sz="2400" dirty="0">
                <a:solidFill>
                  <a:schemeClr val="bg1"/>
                </a:solidFill>
              </a:rPr>
              <a:t>combined weight is </a:t>
            </a:r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110 grams</a:t>
            </a:r>
            <a:r>
              <a:rPr lang="en-US" sz="2400" dirty="0">
                <a:solidFill>
                  <a:schemeClr val="bg1"/>
                </a:solidFill>
              </a:rPr>
              <a:t>, which means they will fit into your bag and you will get a profit of </a:t>
            </a:r>
            <a:r>
              <a:rPr lang="en-US" sz="2400" b="1" dirty="0">
                <a:solidFill>
                  <a:schemeClr val="accent5"/>
                </a:solidFill>
              </a:rPr>
              <a:t>$7200. 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chemeClr val="bg1"/>
                </a:solidFill>
              </a:rPr>
              <a:t>If </a:t>
            </a:r>
            <a:r>
              <a:rPr lang="en-US" sz="2400" dirty="0">
                <a:solidFill>
                  <a:schemeClr val="bg1"/>
                </a:solidFill>
              </a:rPr>
              <a:t>there are 100 stones, how to efficiently find the optimal answer? </a:t>
            </a:r>
          </a:p>
          <a:p>
            <a:pPr algn="just"/>
            <a:endParaRPr lang="en-US" sz="2400" dirty="0" smtClean="0">
              <a:solidFill>
                <a:schemeClr val="bg1"/>
              </a:solidFill>
            </a:endParaRPr>
          </a:p>
          <a:p>
            <a:pPr algn="just"/>
            <a:endParaRPr lang="en-US" sz="2400" dirty="0">
              <a:solidFill>
                <a:schemeClr val="bg1"/>
              </a:solidFill>
            </a:endParaRPr>
          </a:p>
          <a:p>
            <a:pPr algn="just"/>
            <a:endParaRPr lang="en-US" sz="2400" dirty="0" smtClean="0">
              <a:solidFill>
                <a:schemeClr val="bg1"/>
              </a:solidFill>
            </a:endParaRPr>
          </a:p>
          <a:p>
            <a:pPr algn="just"/>
            <a:endParaRPr lang="en-US" sz="2400" dirty="0">
              <a:solidFill>
                <a:schemeClr val="bg1"/>
              </a:solidFill>
            </a:endParaRPr>
          </a:p>
          <a:p>
            <a:pPr algn="just"/>
            <a:endParaRPr lang="en-US" sz="2400" dirty="0" smtClean="0">
              <a:solidFill>
                <a:schemeClr val="bg1"/>
              </a:solidFill>
            </a:endParaRPr>
          </a:p>
          <a:p>
            <a:pPr algn="just"/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41036"/>
            <a:ext cx="6096000" cy="748923"/>
          </a:xfrm>
          <a:prstGeom prst="rect">
            <a:avLst/>
          </a:prstGeom>
          <a:noFill/>
        </p:spPr>
        <p:txBody>
          <a:bodyPr wrap="square" lIns="2743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 smtClean="0">
                <a:solidFill>
                  <a:srgbClr val="424242"/>
                </a:solidFill>
              </a:rPr>
              <a:t>Introduction </a:t>
            </a:r>
            <a:endParaRPr lang="en-US" sz="3200" b="1" dirty="0">
              <a:solidFill>
                <a:srgbClr val="42424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291" y="4183722"/>
            <a:ext cx="2135737" cy="2404278"/>
          </a:xfrm>
          <a:prstGeom prst="rect">
            <a:avLst/>
          </a:prstGeom>
        </p:spPr>
      </p:pic>
      <p:pic>
        <p:nvPicPr>
          <p:cNvPr id="2050" name="Picture 2" descr="Precious stones VS. semi precious stones: what are the differences between  the two? | Theeyeofjewelry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02" y="830995"/>
            <a:ext cx="4590596" cy="344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 rot="20872957">
            <a:off x="2524870" y="4463478"/>
            <a:ext cx="998605" cy="49897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110 Grams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095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</a:t>
            </a:r>
            <a:endParaRPr 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" y="1919925"/>
            <a:ext cx="11798300" cy="3116531"/>
          </a:xfrm>
        </p:spPr>
      </p:pic>
    </p:spTree>
    <p:extLst>
      <p:ext uri="{BB962C8B-B14F-4D97-AF65-F5344CB8AC3E}">
        <p14:creationId xmlns:p14="http://schemas.microsoft.com/office/powerpoint/2010/main" val="404881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4040" y="770881"/>
            <a:ext cx="8303920" cy="56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7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Matrix Multiplication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66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matrix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and matrix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b="0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b="0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are two given matrices for multiplication.</a:t>
                </a:r>
              </a:p>
              <a:p>
                <a:r>
                  <a:rPr lang="en-US" dirty="0"/>
                  <a:t>The resultant matrix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∙</m:t>
                    </m:r>
                    <m:r>
                      <a:rPr lang="en-US" b="0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>
                  <a:solidFill>
                    <a:srgbClr val="AD1457"/>
                  </a:solidFill>
                </a:endParaRPr>
              </a:p>
              <a:p>
                <a:r>
                  <a:rPr lang="en-US" dirty="0"/>
                  <a:t>So, </a:t>
                </a:r>
                <a:endParaRPr lang="en-US" dirty="0" smtClean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i="1" dirty="0" smtClean="0">
                  <a:latin typeface="Cambria Math" panose="02040503050406030204" pitchFamily="18" charset="0"/>
                </a:endParaRPr>
              </a:p>
              <a:p>
                <a:r>
                  <a:rPr lang="en-US" dirty="0" smtClean="0"/>
                  <a:t>Suppose</a:t>
                </a:r>
                <a:r>
                  <a:rPr lang="en-US" dirty="0"/>
                  <a:t>,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(2×3) </m:t>
                    </m:r>
                  </m:oMath>
                </a14:m>
                <a:r>
                  <a:rPr lang="en-US" dirty="0"/>
                  <a:t>and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(3×2) </m:t>
                    </m:r>
                  </m:oMath>
                </a14:m>
                <a:r>
                  <a:rPr lang="en-US" dirty="0"/>
                  <a:t>are given.</a:t>
                </a:r>
              </a:p>
              <a:p>
                <a:r>
                  <a:rPr lang="en-US" dirty="0"/>
                  <a:t>The product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∙</m:t>
                    </m:r>
                    <m:r>
                      <a:rPr lang="en-US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the dimension of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>
                  <a:solidFill>
                    <a:srgbClr val="AD1457"/>
                  </a:solidFill>
                </a:endParaRPr>
              </a:p>
              <a:p>
                <a:r>
                  <a:rPr lang="en-US" dirty="0"/>
                  <a:t>The total number of scalar multiplications required will be,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575560" y="2113110"/>
                <a:ext cx="7040880" cy="7315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>
                    <a:solidFill>
                      <a:srgbClr val="AD1457"/>
                    </a:solidFill>
                  </a:rPr>
                  <a:t>    Where,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2400" i="1" dirty="0" err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i="1" dirty="0">
                    <a:solidFill>
                      <a:srgbClr val="AD1457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2400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400" i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560" y="2113110"/>
                <a:ext cx="7040880" cy="7315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437709" y="4632960"/>
                <a:ext cx="4846320" cy="7315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𝟏𝟐</m:t>
                      </m:r>
                    </m:oMath>
                  </m:oMathPara>
                </a14:m>
                <a:endParaRPr lang="en-US" sz="28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709" y="4632960"/>
                <a:ext cx="4846320" cy="7315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988628" y="783772"/>
                <a:ext cx="4911634" cy="270401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>
                    <a:solidFill>
                      <a:srgbClr val="AD1457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000" dirty="0">
                  <a:solidFill>
                    <a:srgbClr val="AD1457"/>
                  </a:solidFill>
                </a:endParaRPr>
              </a:p>
              <a:p>
                <a:pPr algn="ctr"/>
                <a:endParaRPr lang="en-US" sz="2000" dirty="0">
                  <a:solidFill>
                    <a:srgbClr val="AD1457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200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AD1457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AD1457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AD1457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r>
                        <a:rPr lang="en-US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AD1457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628" y="783772"/>
                <a:ext cx="4911634" cy="27040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490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7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Chain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Now, we want to calculate </a:t>
                </a:r>
                <a:r>
                  <a:rPr lang="en-US" b="1" dirty="0"/>
                  <a:t>the product of more than two matrices</a:t>
                </a:r>
                <a:r>
                  <a:rPr lang="en-US" dirty="0"/>
                  <a:t>. Matrix multiplication is </a:t>
                </a:r>
                <a:r>
                  <a:rPr lang="en-US" b="1" dirty="0"/>
                  <a:t>associative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The product of </a:t>
                </a:r>
                <a:r>
                  <a:rPr lang="en-US" dirty="0">
                    <a:solidFill>
                      <a:srgbClr val="AD1457"/>
                    </a:solidFill>
                  </a:rPr>
                  <a:t>four matrices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(13×5), </m:t>
                    </m:r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(5×89), </m:t>
                    </m:r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(89×3), </m:t>
                    </m:r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(3×34)</m:t>
                    </m:r>
                  </m:oMath>
                </a14:m>
                <a:r>
                  <a:rPr lang="en-US" dirty="0"/>
                  <a:t> can be fully parenthesized in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distinct ways.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058956"/>
                  </p:ext>
                </p:extLst>
              </p:nvPr>
            </p:nvGraphicFramePr>
            <p:xfrm>
              <a:off x="820777" y="2903160"/>
              <a:ext cx="3581400" cy="275305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3400">
                      <a:extLst>
                        <a:ext uri="{9D8B030D-6E8A-4147-A177-3AD203B41FA5}">
                          <a16:colId xmlns:a16="http://schemas.microsoft.com/office/drawing/2014/main" val="1813401080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425594762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2125827405"/>
                        </a:ext>
                      </a:extLst>
                    </a:gridCol>
                  </a:tblGrid>
                  <a:tr h="5506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US" sz="24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((</m:t>
                                </m:r>
                                <m:r>
                                  <a:rPr lang="en-US" sz="24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𝐴𝐵</m:t>
                                </m:r>
                                <m:r>
                                  <a:rPr lang="en-US" sz="24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24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US" sz="2400" b="0" dirty="0" smtClean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10582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5647970"/>
                      </a:ext>
                    </a:extLst>
                  </a:tr>
                  <a:tr h="550611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dirty="0" smtClean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09753091"/>
                      </a:ext>
                    </a:extLst>
                  </a:tr>
                  <a:tr h="550611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dirty="0" smtClean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62087805"/>
                      </a:ext>
                    </a:extLst>
                  </a:tr>
                  <a:tr h="550611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dirty="0" smtClean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00370903"/>
                      </a:ext>
                    </a:extLst>
                  </a:tr>
                  <a:tr h="550611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dirty="0" smtClean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497941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058956"/>
                  </p:ext>
                </p:extLst>
              </p:nvPr>
            </p:nvGraphicFramePr>
            <p:xfrm>
              <a:off x="820777" y="2903160"/>
              <a:ext cx="3581400" cy="275305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3400">
                      <a:extLst>
                        <a:ext uri="{9D8B030D-6E8A-4147-A177-3AD203B41FA5}">
                          <a16:colId xmlns:a16="http://schemas.microsoft.com/office/drawing/2014/main" val="1813401080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425594762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2125827405"/>
                        </a:ext>
                      </a:extLst>
                    </a:gridCol>
                  </a:tblGrid>
                  <a:tr h="5506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US" sz="24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903" t="-1111" r="-74653" b="-40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6995" t="-1111" r="-939" b="-4044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5647970"/>
                      </a:ext>
                    </a:extLst>
                  </a:tr>
                  <a:tr h="550611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dirty="0" smtClean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sz="2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09753091"/>
                      </a:ext>
                    </a:extLst>
                  </a:tr>
                  <a:tr h="550611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dirty="0" smtClean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sz="2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62087805"/>
                      </a:ext>
                    </a:extLst>
                  </a:tr>
                  <a:tr h="550611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dirty="0" smtClean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sz="2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00370903"/>
                      </a:ext>
                    </a:extLst>
                  </a:tr>
                  <a:tr h="550611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2400" dirty="0" smtClean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sz="2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4979418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3723183"/>
                  </p:ext>
                </p:extLst>
              </p:nvPr>
            </p:nvGraphicFramePr>
            <p:xfrm>
              <a:off x="5434340" y="2903163"/>
              <a:ext cx="5773589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943076">
                      <a:extLst>
                        <a:ext uri="{9D8B030D-6E8A-4147-A177-3AD203B41FA5}">
                          <a16:colId xmlns:a16="http://schemas.microsoft.com/office/drawing/2014/main" val="3128155166"/>
                        </a:ext>
                      </a:extLst>
                    </a:gridCol>
                    <a:gridCol w="1830513">
                      <a:extLst>
                        <a:ext uri="{9D8B030D-6E8A-4147-A177-3AD203B41FA5}">
                          <a16:colId xmlns:a16="http://schemas.microsoft.com/office/drawing/2014/main" val="16240353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2000" i="1" dirty="0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1=</m:t>
                                </m:r>
                                <m:r>
                                  <a:rPr lang="en-US" sz="2000" i="1" dirty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2000" i="1" dirty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(13×5)∙</m:t>
                                </m:r>
                                <m:r>
                                  <a:rPr lang="en-US" sz="2000" i="1" dirty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000" i="1" dirty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(5×89)</m:t>
                                </m:r>
                              </m:oMath>
                            </m:oMathPara>
                          </a14:m>
                          <a:endParaRPr lang="en-US" sz="2000" dirty="0" smtClean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𝟏𝟑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𝟖𝟗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𝟓𝟕𝟖𝟓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950923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Dimension of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 (13×89)</m:t>
                              </m:r>
                            </m:oMath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4035533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2000" i="1" dirty="0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2=</m:t>
                                </m:r>
                                <m:r>
                                  <a:rPr lang="en-US" sz="2000" i="1" dirty="0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2000" i="1" dirty="0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1(13×89) . </m:t>
                                </m:r>
                                <m:r>
                                  <a:rPr lang="en-US" sz="2000" i="1" dirty="0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2000" b="0" i="1" dirty="0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(89</m:t>
                                </m:r>
                                <m:r>
                                  <a:rPr lang="en-US" sz="2000" b="0" i="1" dirty="0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×3)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𝟏𝟑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𝟖𝟗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𝟑𝟒𝟕𝟏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1623765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Dimension of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 (13×3)</m:t>
                              </m:r>
                            </m:oMath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71061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2000" i="1" dirty="0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3=</m:t>
                                </m:r>
                                <m:r>
                                  <a:rPr lang="en-US" sz="2000" i="1" dirty="0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2000" i="1" dirty="0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2(13×3) . </m:t>
                                </m:r>
                                <m:r>
                                  <a:rPr lang="en-US" sz="2000" i="1" dirty="0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b="0" i="1" dirty="0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(3</m:t>
                                </m:r>
                                <m:r>
                                  <a:rPr lang="en-US" sz="2000" b="0" i="1" dirty="0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×34)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𝟏𝟑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𝟑𝟒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𝟏𝟑𝟐𝟔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2952942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Dimension of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 (13×34)</m:t>
                              </m:r>
                            </m:oMath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559766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3723183"/>
                  </p:ext>
                </p:extLst>
              </p:nvPr>
            </p:nvGraphicFramePr>
            <p:xfrm>
              <a:off x="5434340" y="2903163"/>
              <a:ext cx="5773589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943076">
                      <a:extLst>
                        <a:ext uri="{9D8B030D-6E8A-4147-A177-3AD203B41FA5}">
                          <a16:colId xmlns:a16="http://schemas.microsoft.com/office/drawing/2014/main" val="3128155166"/>
                        </a:ext>
                      </a:extLst>
                    </a:gridCol>
                    <a:gridCol w="1830513">
                      <a:extLst>
                        <a:ext uri="{9D8B030D-6E8A-4147-A177-3AD203B41FA5}">
                          <a16:colId xmlns:a16="http://schemas.microsoft.com/office/drawing/2014/main" val="16240353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5" t="-1333" r="-46832" b="-518667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15282" t="-667" r="-664" b="-20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950923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5" t="-101333" r="-46832" b="-418667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4035533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5" t="-198684" r="-46832" b="-313158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15282" t="-100000" r="-664" b="-107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623765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5" t="-302667" r="-46832" b="-217333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71061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5" t="-402667" r="-46832" b="-117333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15282" t="-201333" r="-664" b="-8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952942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5" t="-502667" r="-46832" b="-17333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55976662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7" name="Group 16"/>
          <p:cNvGrpSpPr/>
          <p:nvPr/>
        </p:nvGrpSpPr>
        <p:grpSpPr>
          <a:xfrm>
            <a:off x="1998617" y="2613155"/>
            <a:ext cx="6217920" cy="390454"/>
            <a:chOff x="2272937" y="2613155"/>
            <a:chExt cx="4985655" cy="390454"/>
          </a:xfrm>
        </p:grpSpPr>
        <p:cxnSp>
          <p:nvCxnSpPr>
            <p:cNvPr id="14" name="Elbow Connector 13"/>
            <p:cNvCxnSpPr/>
            <p:nvPr/>
          </p:nvCxnSpPr>
          <p:spPr>
            <a:xfrm flipV="1">
              <a:off x="2272937" y="2613155"/>
              <a:ext cx="4985655" cy="390454"/>
            </a:xfrm>
            <a:prstGeom prst="bentConnector3">
              <a:avLst>
                <a:gd name="adj1" fmla="val 5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7258592" y="2613155"/>
              <a:ext cx="0" cy="27432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9387838" y="5667101"/>
                <a:ext cx="1807028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10582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7838" y="5667101"/>
                <a:ext cx="1807028" cy="457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ounded Rectangle 17"/>
          <p:cNvSpPr/>
          <p:nvPr/>
        </p:nvSpPr>
        <p:spPr>
          <a:xfrm>
            <a:off x="1802674" y="3017520"/>
            <a:ext cx="418011" cy="326571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923366" y="2922094"/>
            <a:ext cx="2103120" cy="5029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63687" y="2935740"/>
            <a:ext cx="3200400" cy="3657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589928" y="3002066"/>
            <a:ext cx="1371600" cy="640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885329" y="3443251"/>
            <a:ext cx="301752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527273" y="3849722"/>
            <a:ext cx="3566160" cy="3657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9534030" y="3895021"/>
            <a:ext cx="1463040" cy="7315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015620" y="4349090"/>
            <a:ext cx="283464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540188" y="4793428"/>
            <a:ext cx="3383280" cy="3657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9563031" y="4825234"/>
            <a:ext cx="1463040" cy="7315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921489" y="5241479"/>
            <a:ext cx="3061146" cy="3657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1761564" y="3361765"/>
            <a:ext cx="82296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1748119" y="3000100"/>
            <a:ext cx="1134414" cy="365760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 flipH="1">
            <a:off x="3238497" y="3002775"/>
            <a:ext cx="1008795" cy="369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3993777" y="3375212"/>
            <a:ext cx="5714999" cy="2554941"/>
          </a:xfrm>
          <a:prstGeom prst="straightConnector1">
            <a:avLst/>
          </a:prstGeom>
          <a:ln w="19050">
            <a:solidFill>
              <a:srgbClr val="00B0F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70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8" grpId="1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3" grpId="0" animBg="1"/>
      <p:bldP spid="33" grpId="1" animBg="1"/>
      <p:bldP spid="3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Chain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Now, we want to calculate </a:t>
                </a:r>
                <a:r>
                  <a:rPr lang="en-US" b="1" dirty="0"/>
                  <a:t>the product of more than two matrices</a:t>
                </a:r>
                <a:r>
                  <a:rPr lang="en-US" dirty="0"/>
                  <a:t>. Matrix multiplication is </a:t>
                </a:r>
                <a:r>
                  <a:rPr lang="en-US" b="1" dirty="0"/>
                  <a:t>associative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The product of </a:t>
                </a:r>
                <a:r>
                  <a:rPr lang="en-US" dirty="0">
                    <a:solidFill>
                      <a:srgbClr val="AD1457"/>
                    </a:solidFill>
                  </a:rPr>
                  <a:t>four matrices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(13×5), </m:t>
                    </m:r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(5×89), </m:t>
                    </m:r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(89×3), </m:t>
                    </m:r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(3×34)</m:t>
                    </m:r>
                  </m:oMath>
                </a14:m>
                <a:r>
                  <a:rPr lang="en-US" dirty="0"/>
                  <a:t> can be fully parenthesized in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distinct ways.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20777" y="2903160"/>
              <a:ext cx="3581400" cy="275305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3400">
                      <a:extLst>
                        <a:ext uri="{9D8B030D-6E8A-4147-A177-3AD203B41FA5}">
                          <a16:colId xmlns:a16="http://schemas.microsoft.com/office/drawing/2014/main" val="1813401080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425594762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2125827405"/>
                        </a:ext>
                      </a:extLst>
                    </a:gridCol>
                  </a:tblGrid>
                  <a:tr h="5506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US" sz="24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((</m:t>
                                </m:r>
                                <m:r>
                                  <a:rPr lang="en-US" sz="24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𝐴𝐵</m:t>
                                </m:r>
                                <m:r>
                                  <a:rPr lang="en-US" sz="24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24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US" sz="2400" b="0" dirty="0" smtClean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10582</m:t>
                                </m:r>
                              </m:oMath>
                            </m:oMathPara>
                          </a14:m>
                          <a:endParaRPr lang="en-US" sz="24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45647970"/>
                      </a:ext>
                    </a:extLst>
                  </a:tr>
                  <a:tr h="5506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𝐴𝐵</m:t>
                                </m:r>
                                <m:r>
                                  <a:rPr lang="en-US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)(</m:t>
                                </m:r>
                                <m:r>
                                  <a:rPr lang="en-US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𝐶𝐷</m:t>
                                </m:r>
                                <m:r>
                                  <a:rPr lang="en-US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 smtClean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54201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09753091"/>
                      </a:ext>
                    </a:extLst>
                  </a:tr>
                  <a:tr h="5506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en-US" sz="2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𝐵𝐶</m:t>
                                </m:r>
                                <m:r>
                                  <a:rPr lang="en-US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  <m:r>
                                  <a:rPr lang="en-US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US" sz="2400" dirty="0" smtClean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2856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62087805"/>
                      </a:ext>
                    </a:extLst>
                  </a:tr>
                  <a:tr h="5506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C00000"/>
                              </a:solidFill>
                            </a:rPr>
                            <a:t>4</a:t>
                          </a:r>
                          <a:endParaRPr lang="en-US" sz="2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((</m:t>
                                </m:r>
                                <m:r>
                                  <a:rPr lang="en-US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𝐵𝐶</m:t>
                                </m:r>
                                <m:r>
                                  <a:rPr lang="en-US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400" dirty="0" smtClean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4055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00370903"/>
                      </a:ext>
                    </a:extLst>
                  </a:tr>
                  <a:tr h="5506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US" sz="2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𝐶𝐷</m:t>
                                </m:r>
                                <m:r>
                                  <a:rPr lang="en-US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en-US" sz="2400" dirty="0" smtClean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26418</m:t>
                                </m:r>
                              </m:oMath>
                            </m:oMathPara>
                          </a14:m>
                          <a:endParaRPr lang="en-US" sz="2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497941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20777" y="2903160"/>
              <a:ext cx="3581400" cy="275305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33400">
                      <a:extLst>
                        <a:ext uri="{9D8B030D-6E8A-4147-A177-3AD203B41FA5}">
                          <a16:colId xmlns:a16="http://schemas.microsoft.com/office/drawing/2014/main" val="1813401080"/>
                        </a:ext>
                      </a:extLst>
                    </a:gridCol>
                    <a:gridCol w="1752600">
                      <a:extLst>
                        <a:ext uri="{9D8B030D-6E8A-4147-A177-3AD203B41FA5}">
                          <a16:colId xmlns:a16="http://schemas.microsoft.com/office/drawing/2014/main" val="4255947625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2125827405"/>
                        </a:ext>
                      </a:extLst>
                    </a:gridCol>
                  </a:tblGrid>
                  <a:tr h="5506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>
                              <a:solidFill>
                                <a:srgbClr val="C00000"/>
                              </a:solidFill>
                            </a:rPr>
                            <a:t>1</a:t>
                          </a:r>
                          <a:endParaRPr lang="en-US" sz="2400" b="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903" t="-1111" r="-74653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6995" t="-1111" r="-939" b="-4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5647970"/>
                      </a:ext>
                    </a:extLst>
                  </a:tr>
                  <a:tr h="5506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C00000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903" t="-100000" r="-74653" b="-3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6995" t="-100000" r="-939" b="-31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9753091"/>
                      </a:ext>
                    </a:extLst>
                  </a:tr>
                  <a:tr h="5506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C00000"/>
                              </a:solidFill>
                            </a:rPr>
                            <a:t>3</a:t>
                          </a:r>
                          <a:endParaRPr lang="en-US" sz="2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903" t="-202222" r="-74653" b="-21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6995" t="-202222" r="-939" b="-21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2087805"/>
                      </a:ext>
                    </a:extLst>
                  </a:tr>
                  <a:tr h="5506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C00000"/>
                              </a:solidFill>
                            </a:rPr>
                            <a:t>4</a:t>
                          </a:r>
                          <a:endParaRPr lang="en-US" sz="2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903" t="-298901" r="-74653" b="-1164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6995" t="-298901" r="-939" b="-1164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0370903"/>
                      </a:ext>
                    </a:extLst>
                  </a:tr>
                  <a:tr h="5506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rgbClr val="C00000"/>
                              </a:solidFill>
                            </a:rPr>
                            <a:t>5</a:t>
                          </a:r>
                          <a:endParaRPr lang="en-US" sz="2400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903" t="-403333" r="-74653" b="-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6995" t="-403333" r="-939" b="-1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979418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8804810"/>
                  </p:ext>
                </p:extLst>
              </p:nvPr>
            </p:nvGraphicFramePr>
            <p:xfrm>
              <a:off x="5434340" y="2903163"/>
              <a:ext cx="5773589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943076">
                      <a:extLst>
                        <a:ext uri="{9D8B030D-6E8A-4147-A177-3AD203B41FA5}">
                          <a16:colId xmlns:a16="http://schemas.microsoft.com/office/drawing/2014/main" val="3128155166"/>
                        </a:ext>
                      </a:extLst>
                    </a:gridCol>
                    <a:gridCol w="1830513">
                      <a:extLst>
                        <a:ext uri="{9D8B030D-6E8A-4147-A177-3AD203B41FA5}">
                          <a16:colId xmlns:a16="http://schemas.microsoft.com/office/drawing/2014/main" val="16240353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2000" i="1" dirty="0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1=</m:t>
                                </m:r>
                                <m:r>
                                  <a:rPr lang="en-US" sz="2000" i="1" dirty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2000" i="1" dirty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(13×5)∙</m:t>
                                </m:r>
                                <m:r>
                                  <a:rPr lang="en-US" sz="2000" i="1" dirty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000" i="1" dirty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(5×89)</m:t>
                                </m:r>
                              </m:oMath>
                            </m:oMathPara>
                          </a14:m>
                          <a:endParaRPr lang="en-US" sz="2000" dirty="0" smtClean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𝟏𝟑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𝟖𝟗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𝟓𝟕𝟖𝟓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2950923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Dimension of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 (13×89)</m:t>
                              </m:r>
                            </m:oMath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4035533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2000" i="1" dirty="0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2=</m:t>
                                </m:r>
                                <m:r>
                                  <a:rPr lang="en-US" sz="2000" b="0" i="1" dirty="0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2000" i="1" dirty="0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dirty="0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89</m:t>
                                </m:r>
                                <m:r>
                                  <a:rPr lang="en-US" sz="2000" i="1" dirty="0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sz="2000" b="0" i="1" dirty="0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sz="2000" i="1" dirty="0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) . </m:t>
                                </m:r>
                                <m:r>
                                  <a:rPr lang="en-US" sz="2000" b="0" i="1" dirty="0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b="0" i="1" dirty="0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(3×34)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𝟖𝟗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𝟑𝟒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𝟗𝟎𝟕𝟖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1623765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Dimension of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 (89×34)</m:t>
                              </m:r>
                            </m:oMath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71061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i="1" dirty="0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2000" i="1" dirty="0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3=</m:t>
                                </m:r>
                                <m:r>
                                  <a:rPr lang="en-US" sz="2000" i="1" dirty="0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2000" b="0" i="1" dirty="0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i="1" dirty="0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(13×</m:t>
                                </m:r>
                                <m:r>
                                  <a:rPr lang="en-US" sz="2000" b="0" i="1" dirty="0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89</m:t>
                                </m:r>
                                <m:r>
                                  <a:rPr lang="en-US" sz="2000" i="1" dirty="0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) . </m:t>
                                </m:r>
                                <m:r>
                                  <a:rPr lang="en-US" sz="2000" b="0" i="1" dirty="0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2000" b="0" i="1" dirty="0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2(89×34)</m:t>
                                </m:r>
                              </m:oMath>
                            </m:oMathPara>
                          </a14:m>
                          <a:endParaRPr lang="en-US" sz="20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𝟏𝟑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𝟖𝟗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𝟑𝟒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𝟑𝟗𝟑𝟑𝟖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2952942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 smtClean="0">
                              <a:solidFill>
                                <a:schemeClr val="tx1"/>
                              </a:solidFill>
                            </a:rPr>
                            <a:t>Dimension of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0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 (13×34)</m:t>
                              </m:r>
                            </m:oMath>
                          </a14:m>
                          <a:endParaRPr lang="en-US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559766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8804810"/>
                  </p:ext>
                </p:extLst>
              </p:nvPr>
            </p:nvGraphicFramePr>
            <p:xfrm>
              <a:off x="5434340" y="2903163"/>
              <a:ext cx="5773589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943076">
                      <a:extLst>
                        <a:ext uri="{9D8B030D-6E8A-4147-A177-3AD203B41FA5}">
                          <a16:colId xmlns:a16="http://schemas.microsoft.com/office/drawing/2014/main" val="3128155166"/>
                        </a:ext>
                      </a:extLst>
                    </a:gridCol>
                    <a:gridCol w="1830513">
                      <a:extLst>
                        <a:ext uri="{9D8B030D-6E8A-4147-A177-3AD203B41FA5}">
                          <a16:colId xmlns:a16="http://schemas.microsoft.com/office/drawing/2014/main" val="162403538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5" t="-1333" r="-46832" b="-518667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15282" t="-667" r="-664" b="-209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2950923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5" t="-101333" r="-46832" b="-418667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4035533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5" t="-198684" r="-46832" b="-313158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15282" t="-100000" r="-664" b="-1079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623765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5" t="-302667" r="-46832" b="-217333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71061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5" t="-402667" r="-46832" b="-117333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15282" t="-201333" r="-664" b="-8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952942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55" t="-502667" r="-46832" b="-17333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C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5597666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9387838" y="5667101"/>
                <a:ext cx="1807028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54201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7838" y="5667101"/>
                <a:ext cx="1807028" cy="457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ounded Rectangle 17"/>
          <p:cNvSpPr/>
          <p:nvPr/>
        </p:nvSpPr>
        <p:spPr>
          <a:xfrm>
            <a:off x="1698170" y="3566165"/>
            <a:ext cx="418011" cy="326571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44989" y="3470734"/>
            <a:ext cx="2103120" cy="5212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1617871" y="3949594"/>
            <a:ext cx="118872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2348626" y="3561803"/>
            <a:ext cx="420624" cy="329184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 flipH="1">
            <a:off x="3275381" y="3525289"/>
            <a:ext cx="1008795" cy="369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4232366" y="3879669"/>
            <a:ext cx="5476411" cy="2050485"/>
          </a:xfrm>
          <a:prstGeom prst="straightConnector1">
            <a:avLst/>
          </a:prstGeom>
          <a:ln w="19050">
            <a:solidFill>
              <a:srgbClr val="00B0F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502876" y="2948802"/>
            <a:ext cx="3200400" cy="3657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9629117" y="3015128"/>
            <a:ext cx="1371600" cy="6400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924518" y="3456313"/>
            <a:ext cx="301752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460274" y="3862784"/>
            <a:ext cx="3672348" cy="3657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9573219" y="3908083"/>
            <a:ext cx="1463040" cy="7315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878286" y="4349089"/>
            <a:ext cx="2998100" cy="320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553250" y="4780364"/>
            <a:ext cx="3590749" cy="3657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9602220" y="4838296"/>
            <a:ext cx="1463040" cy="7315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960678" y="5254541"/>
            <a:ext cx="3061146" cy="3657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0" name="Elbow Connector 9"/>
          <p:cNvCxnSpPr>
            <a:endCxn id="12" idx="0"/>
          </p:cNvCxnSpPr>
          <p:nvPr/>
        </p:nvCxnSpPr>
        <p:spPr>
          <a:xfrm flipV="1">
            <a:off x="2057400" y="2903163"/>
            <a:ext cx="6263734" cy="593073"/>
          </a:xfrm>
          <a:prstGeom prst="bentConnector4">
            <a:avLst>
              <a:gd name="adj1" fmla="val -94"/>
              <a:gd name="adj2" fmla="val 13854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05950" y="4028083"/>
            <a:ext cx="2103120" cy="5212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 flipH="1">
            <a:off x="3244902" y="4082638"/>
            <a:ext cx="1008795" cy="369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914659" y="4572369"/>
            <a:ext cx="2103120" cy="5212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 flipH="1">
            <a:off x="3253611" y="4626924"/>
            <a:ext cx="1008795" cy="369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875470" y="5121009"/>
            <a:ext cx="2103120" cy="5212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 flipH="1">
            <a:off x="3214422" y="5175564"/>
            <a:ext cx="1008795" cy="369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114741" y="3444985"/>
            <a:ext cx="1280160" cy="548640"/>
          </a:xfrm>
          <a:prstGeom prst="rect">
            <a:avLst/>
          </a:prstGeom>
          <a:solidFill>
            <a:srgbClr val="C00000">
              <a:alpha val="30000"/>
            </a:srgb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3107459" y="4016542"/>
            <a:ext cx="1298448" cy="548640"/>
          </a:xfrm>
          <a:prstGeom prst="rect">
            <a:avLst/>
          </a:prstGeom>
          <a:solidFill>
            <a:schemeClr val="accent2">
              <a:lumMod val="50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68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8" grpId="1" animBg="1"/>
      <p:bldP spid="19" grpId="0" animBg="1"/>
      <p:bldP spid="33" grpId="0" animBg="1"/>
      <p:bldP spid="33" grpId="1" animBg="1"/>
      <p:bldP spid="34" grpId="0" animBg="1"/>
      <p:bldP spid="29" grpId="0" animBg="1"/>
      <p:bldP spid="31" grpId="0" animBg="1"/>
      <p:bldP spid="32" grpId="0" animBg="1"/>
      <p:bldP spid="35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Chain </a:t>
            </a:r>
            <a:r>
              <a:rPr lang="en-US" dirty="0" smtClean="0"/>
              <a:t>Multiplication using Dynamic Programming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en-US" dirty="0"/>
                  <a:t>Matrix table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1" i="1" dirty="0" err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dirty="0"/>
                  <a:t>stores the </a:t>
                </a:r>
                <a:r>
                  <a:rPr lang="en-US" b="1" dirty="0"/>
                  <a:t>cost of multiplications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03412" y="1615953"/>
                <a:ext cx="10609729" cy="374942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tx1"/>
                    </a:solidFill>
                  </a:rPr>
                  <a:t>To generate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dirty="0" err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use following steps:</a:t>
                </a:r>
              </a:p>
              <a:p>
                <a:pPr marL="400050" lvl="1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400" dirty="0">
                    <a:solidFill>
                      <a:schemeClr val="tx1"/>
                    </a:solidFill>
                  </a:rPr>
                  <a:t>Step-1: if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then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 dirty="0">
                  <a:solidFill>
                    <a:schemeClr val="tx1"/>
                  </a:solidFill>
                </a:endParaRPr>
              </a:p>
              <a:p>
                <a:pPr marL="400050" lvl="1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400" dirty="0">
                    <a:solidFill>
                      <a:schemeClr val="tx1"/>
                    </a:solidFill>
                  </a:rPr>
                  <a:t>Step-2: if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then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 = </m:t>
                    </m:r>
                    <m:sSub>
                      <m:sSubPr>
                        <m:ctrlPr>
                          <a:rPr lang="en-US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a:rPr lang="en-US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2400" b="1" baseline="-25000" dirty="0">
                  <a:solidFill>
                    <a:schemeClr val="tx1"/>
                  </a:solidFill>
                </a:endParaRPr>
              </a:p>
              <a:p>
                <a:pPr marL="400050" lvl="1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400" dirty="0">
                    <a:solidFill>
                      <a:schemeClr val="tx1"/>
                    </a:solidFill>
                  </a:rPr>
                  <a:t>Step-3: if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then </a:t>
                </a:r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pPr marL="400050" lvl="1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pPr marL="400050" lvl="1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endParaRPr lang="en-US" sz="2400" dirty="0">
                  <a:solidFill>
                    <a:schemeClr val="tx1"/>
                  </a:solidFill>
                </a:endParaRPr>
              </a:p>
              <a:p>
                <a:pPr marL="400050" lvl="1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12" y="1615953"/>
                <a:ext cx="10609729" cy="3749423"/>
              </a:xfrm>
              <a:prstGeom prst="rect">
                <a:avLst/>
              </a:prstGeom>
              <a:blipFill>
                <a:blip r:embed="rId3"/>
                <a:stretch>
                  <a:fillRect l="-8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781722" y="3887353"/>
            <a:ext cx="9875520" cy="1168740"/>
            <a:chOff x="1062317" y="3282236"/>
            <a:chExt cx="9875520" cy="1168740"/>
          </a:xfrm>
        </p:grpSpPr>
        <p:sp>
          <p:nvSpPr>
            <p:cNvPr id="5" name="Rectangle 4"/>
            <p:cNvSpPr/>
            <p:nvPr/>
          </p:nvSpPr>
          <p:spPr>
            <a:xfrm>
              <a:off x="1062317" y="3282236"/>
              <a:ext cx="9875520" cy="11687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00050" lvl="1" indent="0">
                <a:buNone/>
              </a:pPr>
              <a:endParaRPr lang="en-US" sz="24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1222337" y="3455126"/>
                  <a:ext cx="9509760" cy="82296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 anchor="ctr">
                  <a:spAutoFit/>
                </a:bodyPr>
                <a:lstStyle/>
                <a:p>
                  <a:pPr indent="-57150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400" b="1" i="1" dirty="0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US" sz="2400" b="1" i="1" dirty="0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1" i="1" dirty="0" err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400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][</m:t>
                        </m:r>
                        <m:r>
                          <a:rPr lang="en-US" sz="2400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sz="2400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]= </m:t>
                        </m:r>
                        <m:r>
                          <a:rPr lang="en-US" sz="2400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𝒎𝒊𝒏</m:t>
                        </m:r>
                        <m:r>
                          <a:rPr lang="en-US" sz="2400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400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US" sz="2400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1" i="1" dirty="0" err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400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][</m:t>
                        </m:r>
                        <m:r>
                          <a:rPr lang="en-US" sz="2400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]+</m:t>
                        </m:r>
                        <m:r>
                          <a:rPr lang="en-US" sz="2400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en-US" sz="2400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400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][</m:t>
                        </m:r>
                        <m:r>
                          <a:rPr lang="en-US" sz="2400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sz="2400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]+</m:t>
                        </m:r>
                        <m:sSub>
                          <m:sSubPr>
                            <m:ctrlPr>
                              <a:rPr lang="en-US" sz="2400" b="1" i="1" dirty="0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dirty="0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sz="2400" b="1" i="1" dirty="0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2400" b="1" i="1" dirty="0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 dirty="0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2400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b="1" i="1" dirty="0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dirty="0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sz="2400" b="1" i="1" dirty="0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  <m:r>
                          <a:rPr lang="en-US" sz="2400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sz="2400" b="1" i="1" dirty="0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dirty="0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sz="2400" b="1" i="1" dirty="0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en-US" sz="2400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  <m:r>
                          <a:rPr lang="en-US" sz="2400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𝒘𝒊𝒕𝒉</m:t>
                        </m:r>
                        <m:r>
                          <a:rPr lang="en-US" sz="2400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dirty="0" err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400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400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2400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oMath>
                    </m:oMathPara>
                  </a14:m>
                  <a:endParaRPr lang="en-US" sz="2400" b="1" dirty="0">
                    <a:solidFill>
                      <a:srgbClr val="AD1457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2337" y="3455126"/>
                  <a:ext cx="9509760" cy="822960"/>
                </a:xfrm>
                <a:prstGeom prst="rect">
                  <a:avLst/>
                </a:prstGeom>
                <a:blipFill>
                  <a:blip r:embed="rId4"/>
                  <a:stretch>
                    <a:fillRect l="-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9948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Chain Multiplication using 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Here dimensions are,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=5,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=4,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=6,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=2,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=7.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There would be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4 </m:t>
                    </m:r>
                  </m:oMath>
                </a14:m>
                <a:r>
                  <a:rPr lang="en-US" dirty="0"/>
                  <a:t>matrices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(5×4</m:t>
                    </m:r>
                  </m:oMath>
                </a14:m>
                <a:r>
                  <a:rPr lang="en-US" dirty="0"/>
                  <a:t>),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(4×6),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(6×2)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(2×7). 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409116"/>
              </p:ext>
            </p:extLst>
          </p:nvPr>
        </p:nvGraphicFramePr>
        <p:xfrm>
          <a:off x="2873187" y="3922058"/>
          <a:ext cx="4734210" cy="243382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946842">
                  <a:extLst>
                    <a:ext uri="{9D8B030D-6E8A-4147-A177-3AD203B41FA5}">
                      <a16:colId xmlns:a16="http://schemas.microsoft.com/office/drawing/2014/main" val="3753638573"/>
                    </a:ext>
                  </a:extLst>
                </a:gridCol>
                <a:gridCol w="946842">
                  <a:extLst>
                    <a:ext uri="{9D8B030D-6E8A-4147-A177-3AD203B41FA5}">
                      <a16:colId xmlns:a16="http://schemas.microsoft.com/office/drawing/2014/main" val="411585328"/>
                    </a:ext>
                  </a:extLst>
                </a:gridCol>
                <a:gridCol w="946842">
                  <a:extLst>
                    <a:ext uri="{9D8B030D-6E8A-4147-A177-3AD203B41FA5}">
                      <a16:colId xmlns:a16="http://schemas.microsoft.com/office/drawing/2014/main" val="1445814235"/>
                    </a:ext>
                  </a:extLst>
                </a:gridCol>
                <a:gridCol w="946842">
                  <a:extLst>
                    <a:ext uri="{9D8B030D-6E8A-4147-A177-3AD203B41FA5}">
                      <a16:colId xmlns:a16="http://schemas.microsoft.com/office/drawing/2014/main" val="1640254883"/>
                    </a:ext>
                  </a:extLst>
                </a:gridCol>
                <a:gridCol w="946842">
                  <a:extLst>
                    <a:ext uri="{9D8B030D-6E8A-4147-A177-3AD203B41FA5}">
                      <a16:colId xmlns:a16="http://schemas.microsoft.com/office/drawing/2014/main" val="2077832681"/>
                    </a:ext>
                  </a:extLst>
                </a:gridCol>
              </a:tblGrid>
              <a:tr h="4857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C00000"/>
                          </a:solidFill>
                        </a:rPr>
                        <a:t>M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2</a:t>
                      </a:r>
                      <a:endParaRPr lang="en-US" sz="24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3</a:t>
                      </a:r>
                      <a:endParaRPr lang="en-US" sz="24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4</a:t>
                      </a:r>
                      <a:endParaRPr lang="en-US" sz="28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054644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120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7963211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2</a:t>
                      </a:r>
                      <a:endParaRPr lang="en-US" sz="24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48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095326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3</a:t>
                      </a:r>
                      <a:endParaRPr lang="en-US" sz="24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84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5581334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4</a:t>
                      </a:r>
                      <a:endParaRPr lang="en-US" sz="24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49694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168586" y="4455458"/>
            <a:ext cx="3810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06786" y="4945995"/>
            <a:ext cx="3810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97386" y="5446058"/>
            <a:ext cx="3810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987986" y="5882005"/>
            <a:ext cx="3810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3151094" y="1232647"/>
            <a:ext cx="182880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128247" y="1311622"/>
            <a:ext cx="18288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038932" y="1232647"/>
            <a:ext cx="182880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683141" y="1349800"/>
            <a:ext cx="1219200" cy="36576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879419" y="1349800"/>
            <a:ext cx="1219200" cy="365760"/>
          </a:xfrm>
          <a:prstGeom prst="rect">
            <a:avLst/>
          </a:prstGeom>
          <a:noFill/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49598" y="1349800"/>
            <a:ext cx="1219200" cy="3657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119867" y="1349800"/>
            <a:ext cx="1219200" cy="36576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078071" y="1311622"/>
            <a:ext cx="1828800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183341" y="2017059"/>
            <a:ext cx="10192871" cy="15402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indent="0" algn="ctr">
              <a:buNone/>
            </a:pPr>
            <a:endParaRPr 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667436" y="2187027"/>
                <a:ext cx="922468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 indent="0" algn="ctr">
                  <a:buNone/>
                </a:pPr>
                <a:r>
                  <a:rPr lang="en-US" sz="2400" dirty="0">
                    <a:solidFill>
                      <a:srgbClr val="AD1457"/>
                    </a:solidFill>
                  </a:rPr>
                  <a:t>Step-1: if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 dirty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dirty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 dirty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AD1457"/>
                    </a:solidFill>
                  </a:rPr>
                  <a:t>then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dirty="0" err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 dirty="0">
                  <a:solidFill>
                    <a:srgbClr val="AD1457"/>
                  </a:solidFill>
                </a:endParaRPr>
              </a:p>
              <a:p>
                <a:pPr marL="0" lvl="1" indent="0" algn="ctr">
                  <a:buNone/>
                </a:pPr>
                <a:endParaRPr lang="en-US" sz="2400" dirty="0" smtClean="0"/>
              </a:p>
              <a:p>
                <a:pPr marL="0" lvl="1" indent="0" algn="ctr">
                  <a:buNone/>
                </a:pPr>
                <a:r>
                  <a:rPr lang="en-US" sz="2400" dirty="0" smtClean="0"/>
                  <a:t>So</a:t>
                </a:r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[1][1] =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[2][2] =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[3][3] =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[4][4] = 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436" y="2187027"/>
                <a:ext cx="9224681" cy="1200329"/>
              </a:xfrm>
              <a:prstGeom prst="rect">
                <a:avLst/>
              </a:prstGeom>
              <a:blipFill>
                <a:blip r:embed="rId3"/>
                <a:stretch>
                  <a:fillRect t="-3553" b="-11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184678" y="2175868"/>
                <a:ext cx="664355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rgbClr val="AD1457"/>
                    </a:solidFill>
                  </a:rPr>
                  <a:t>Step-2: if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 dirty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dirty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 dirty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dirty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solidFill>
                      <a:srgbClr val="AD1457"/>
                    </a:solidFill>
                  </a:rPr>
                  <a:t>then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dirty="0" err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] = </m:t>
                    </m:r>
                    <m:sSub>
                      <m:sSubPr>
                        <m:ctrlPr>
                          <a:rPr lang="en-US" sz="2400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400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400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400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a:rPr lang="en-US" sz="2400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678" y="2175868"/>
                <a:ext cx="6643550" cy="461665"/>
              </a:xfrm>
              <a:prstGeom prst="rect">
                <a:avLst/>
              </a:prstGeom>
              <a:blipFill>
                <a:blip r:embed="rId4"/>
                <a:stretch>
                  <a:fillRect l="-1376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478303" y="2837331"/>
                <a:ext cx="6217920" cy="548640"/>
              </a:xfrm>
              <a:prstGeom prst="rect">
                <a:avLst/>
              </a:prstGeom>
              <a:noFill/>
              <a:ln w="19050">
                <a:solidFill>
                  <a:srgbClr val="AD14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[1][2] = </m:t>
                      </m:r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= 5 ∗ 4 ∗ 6 = 120 </m:t>
                      </m:r>
                    </m:oMath>
                  </m:oMathPara>
                </a14:m>
                <a:endParaRPr lang="en-US" sz="2400" dirty="0">
                  <a:solidFill>
                    <a:srgbClr val="0066FF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03" y="2837331"/>
                <a:ext cx="6217920" cy="548640"/>
              </a:xfrm>
              <a:prstGeom prst="rect">
                <a:avLst/>
              </a:prstGeom>
              <a:blipFill>
                <a:blip r:embed="rId5"/>
                <a:stretch>
                  <a:fillRect l="-293" b="-6452"/>
                </a:stretch>
              </a:blipFill>
              <a:ln w="19050">
                <a:solidFill>
                  <a:srgbClr val="AD1457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4970932" y="4455459"/>
            <a:ext cx="609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974979" y="4959382"/>
            <a:ext cx="533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889379" y="5470982"/>
            <a:ext cx="533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3478303" y="2837331"/>
                <a:ext cx="6217920" cy="548640"/>
              </a:xfrm>
              <a:prstGeom prst="rect">
                <a:avLst/>
              </a:prstGeom>
              <a:noFill/>
              <a:ln w="19050">
                <a:solidFill>
                  <a:srgbClr val="AD14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[2][3] = </m:t>
                      </m:r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i="1" dirty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2400" b="0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400" i="1" dirty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2400" b="0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 dirty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400" b="0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48</m:t>
                      </m:r>
                      <m:r>
                        <a:rPr lang="en-US" sz="2400" i="1" dirty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rgbClr val="0066FF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03" y="2837331"/>
                <a:ext cx="6217920" cy="548640"/>
              </a:xfrm>
              <a:prstGeom prst="rect">
                <a:avLst/>
              </a:prstGeom>
              <a:blipFill>
                <a:blip r:embed="rId6"/>
                <a:stretch>
                  <a:fillRect b="-6452"/>
                </a:stretch>
              </a:blipFill>
              <a:ln w="19050">
                <a:solidFill>
                  <a:srgbClr val="AD1457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3478303" y="2837331"/>
                <a:ext cx="6217920" cy="548640"/>
              </a:xfrm>
              <a:prstGeom prst="rect">
                <a:avLst/>
              </a:prstGeom>
              <a:noFill/>
              <a:ln w="19050">
                <a:solidFill>
                  <a:srgbClr val="AD14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[3][4] = </m:t>
                      </m:r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i="1" dirty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400" i="1" dirty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2400" b="0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 dirty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2400" b="0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400" i="1" dirty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400" b="0" i="1" dirty="0" smtClean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84</m:t>
                      </m:r>
                      <m:r>
                        <a:rPr lang="en-US" sz="2400" i="1" dirty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rgbClr val="0066FF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303" y="2837331"/>
                <a:ext cx="6217920" cy="548640"/>
              </a:xfrm>
              <a:prstGeom prst="rect">
                <a:avLst/>
              </a:prstGeom>
              <a:blipFill>
                <a:blip r:embed="rId7"/>
                <a:stretch>
                  <a:fillRect b="-6452"/>
                </a:stretch>
              </a:blipFill>
              <a:ln w="19050">
                <a:solidFill>
                  <a:srgbClr val="AD1457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608643"/>
              </p:ext>
            </p:extLst>
          </p:nvPr>
        </p:nvGraphicFramePr>
        <p:xfrm>
          <a:off x="7906871" y="3919054"/>
          <a:ext cx="2095775" cy="2173224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419155">
                  <a:extLst>
                    <a:ext uri="{9D8B030D-6E8A-4147-A177-3AD203B41FA5}">
                      <a16:colId xmlns:a16="http://schemas.microsoft.com/office/drawing/2014/main" val="3753638573"/>
                    </a:ext>
                  </a:extLst>
                </a:gridCol>
                <a:gridCol w="419155">
                  <a:extLst>
                    <a:ext uri="{9D8B030D-6E8A-4147-A177-3AD203B41FA5}">
                      <a16:colId xmlns:a16="http://schemas.microsoft.com/office/drawing/2014/main" val="411585328"/>
                    </a:ext>
                  </a:extLst>
                </a:gridCol>
                <a:gridCol w="419155">
                  <a:extLst>
                    <a:ext uri="{9D8B030D-6E8A-4147-A177-3AD203B41FA5}">
                      <a16:colId xmlns:a16="http://schemas.microsoft.com/office/drawing/2014/main" val="1445814235"/>
                    </a:ext>
                  </a:extLst>
                </a:gridCol>
                <a:gridCol w="419155">
                  <a:extLst>
                    <a:ext uri="{9D8B030D-6E8A-4147-A177-3AD203B41FA5}">
                      <a16:colId xmlns:a16="http://schemas.microsoft.com/office/drawing/2014/main" val="1640254883"/>
                    </a:ext>
                  </a:extLst>
                </a:gridCol>
                <a:gridCol w="419155">
                  <a:extLst>
                    <a:ext uri="{9D8B030D-6E8A-4147-A177-3AD203B41FA5}">
                      <a16:colId xmlns:a16="http://schemas.microsoft.com/office/drawing/2014/main" val="2077832681"/>
                    </a:ext>
                  </a:extLst>
                </a:gridCol>
              </a:tblGrid>
              <a:tr h="18334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rgbClr val="C00000"/>
                          </a:solidFill>
                        </a:rPr>
                        <a:t>S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2</a:t>
                      </a:r>
                      <a:endParaRPr lang="en-US" sz="24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3</a:t>
                      </a:r>
                      <a:endParaRPr lang="en-US" sz="24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4</a:t>
                      </a:r>
                      <a:endParaRPr lang="en-US" sz="28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054644"/>
                  </a:ext>
                </a:extLst>
              </a:tr>
              <a:tr h="1814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7963211"/>
                  </a:ext>
                </a:extLst>
              </a:tr>
              <a:tr h="1814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2</a:t>
                      </a:r>
                      <a:endParaRPr lang="en-US" sz="24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095326"/>
                  </a:ext>
                </a:extLst>
              </a:tr>
              <a:tr h="1814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3</a:t>
                      </a:r>
                      <a:endParaRPr lang="en-US" sz="24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5581334"/>
                  </a:ext>
                </a:extLst>
              </a:tr>
              <a:tr h="1814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4</a:t>
                      </a:r>
                      <a:endParaRPr lang="en-US" sz="24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496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52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7" grpId="0" animBg="1"/>
      <p:bldP spid="18" grpId="0"/>
      <p:bldP spid="18" grpId="1"/>
      <p:bldP spid="19" grpId="0"/>
      <p:bldP spid="20" grpId="0" animBg="1"/>
      <p:bldP spid="20" grpId="1" animBg="1"/>
      <p:bldP spid="21" grpId="0" animBg="1"/>
      <p:bldP spid="22" grpId="0" animBg="1"/>
      <p:bldP spid="23" grpId="0" animBg="1"/>
      <p:bldP spid="24" grpId="0" animBg="1"/>
      <p:bldP spid="24" grpId="1" animBg="1"/>
      <p:bldP spid="2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Chain Multiplication using 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Here dimensions are, </a:t>
                </a:r>
              </a:p>
              <a:p>
                <a:pPr lvl="1"/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=5,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=4,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=6,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=2,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=7.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99694" y="1693703"/>
                <a:ext cx="5943152" cy="1495025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indent="-57150"/>
                <a:r>
                  <a:rPr lang="en-US" sz="2200" b="1" i="0" dirty="0" smtClean="0">
                    <a:solidFill>
                      <a:srgbClr val="AD1457"/>
                    </a:solidFill>
                    <a:latin typeface="+mj-lt"/>
                  </a:rPr>
                  <a:t>step 3: </a:t>
                </a:r>
                <a:endParaRPr lang="en-US" sz="2200" b="1" i="1" dirty="0" smtClean="0">
                  <a:solidFill>
                    <a:srgbClr val="AD1457"/>
                  </a:solidFill>
                  <a:latin typeface="Cambria Math" panose="02040503050406030204" pitchFamily="18" charset="0"/>
                </a:endParaRPr>
              </a:p>
              <a:p>
                <a:pPr indent="-5715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dirty="0" err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b="1" i="1" dirty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dirty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e>
                      </m:d>
                      <m:r>
                        <a:rPr lang="en-US" sz="22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𝒎𝒊</m:t>
                      </m:r>
                      <m:func>
                        <m:funcPr>
                          <m:ctrlPr>
                            <a:rPr lang="en-US" sz="2200" b="1" i="1" dirty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200" b="1" i="1" dirty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fName>
                        <m:e>
                          <m:d>
                            <m:dPr>
                              <m:ctrlPr>
                                <a:rPr lang="en-US" sz="2200" b="1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 dirty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 dirty="0" err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 dirty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 dirty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</m:d>
                              <m:r>
                                <a:rPr lang="en-US" sz="2200" b="1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 dirty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 dirty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200" b="1" i="1" dirty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200" b="1" i="1" dirty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 dirty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 dirty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  <m:r>
                                <a:rPr lang="en-US" sz="2200" b="1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200" b="1" i="1" dirty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 dirty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2200" b="1" i="1" dirty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2200" b="1" i="1" dirty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200" b="1" i="1" dirty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2200" b="1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200" b="1" i="1" dirty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 dirty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2200" b="1" i="1" dirty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en-US" sz="2200" b="1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200" b="1" i="1" dirty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 dirty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2200" b="1" i="1" dirty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200" b="1" i="1" dirty="0" smtClean="0">
                  <a:solidFill>
                    <a:srgbClr val="AD1457"/>
                  </a:solidFill>
                  <a:latin typeface="Cambria Math" panose="02040503050406030204" pitchFamily="18" charset="0"/>
                </a:endParaRPr>
              </a:p>
              <a:p>
                <a:pPr indent="-5715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𝒘𝒊𝒕𝒉</m:t>
                      </m:r>
                      <m:r>
                        <a:rPr lang="en-US" sz="22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dirty="0" err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2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2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2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2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</m:oMath>
                  </m:oMathPara>
                </a14:m>
                <a:endParaRPr lang="en-US" sz="22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694" y="1693703"/>
                <a:ext cx="5943152" cy="1495025"/>
              </a:xfrm>
              <a:prstGeom prst="rect">
                <a:avLst/>
              </a:prstGeom>
              <a:blipFill>
                <a:blip r:embed="rId3"/>
                <a:stretch>
                  <a:fillRect l="-1228" t="-1619" b="-404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858000" y="990600"/>
                <a:ext cx="5026946" cy="5334000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2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h𝑒𝑟𝑒</m:t>
                      </m:r>
                      <m:r>
                        <a:rPr lang="en-US" sz="2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 err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200" b="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1,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=3 </m:t>
                      </m:r>
                      <m:r>
                        <a:rPr lang="en-US" sz="2200" b="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200" b="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2  </m:t>
                      </m:r>
                    </m:oMath>
                  </m:oMathPara>
                </a14:m>
                <a:endParaRPr lang="en-US" sz="2200" i="1" dirty="0" smtClean="0">
                  <a:solidFill>
                    <a:srgbClr val="AD1457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𝑏𝑒𝑐𝑎𝑢𝑠𝑒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 err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≤ 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200" dirty="0">
                  <a:solidFill>
                    <a:srgbClr val="AD1457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𝑭𝒐𝒓</m:t>
                      </m:r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[1][3]=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[1][1]+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[2][3]+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i="1" baseline="-25000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i="1" baseline="-25000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i="1" baseline="-25000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200" dirty="0">
                  <a:solidFill>
                    <a:srgbClr val="AD1457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0+48+5∗4∗2</m:t>
                      </m:r>
                    </m:oMath>
                  </m:oMathPara>
                </a14:m>
                <a:endParaRPr lang="en-US" sz="2200" dirty="0">
                  <a:solidFill>
                    <a:srgbClr val="AD1457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[1][3</m:t>
                      </m:r>
                      <m:r>
                        <a:rPr lang="en-US" sz="22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n-US" sz="22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𝟖𝟖</m:t>
                      </m:r>
                    </m:oMath>
                  </m:oMathPara>
                </a14:m>
                <a:endParaRPr lang="en-US" sz="2200" b="1" dirty="0">
                  <a:solidFill>
                    <a:srgbClr val="AD1457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𝑭𝒐𝒓</m:t>
                      </m:r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[1][3]=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[1][2]+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[3][3]+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i="1" baseline="-25000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i="1" baseline="-25000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i="1" baseline="-25000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200" dirty="0">
                  <a:solidFill>
                    <a:srgbClr val="AD1457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=120+0+5∗6∗2</m:t>
                      </m:r>
                    </m:oMath>
                  </m:oMathPara>
                </a14:m>
                <a:endParaRPr lang="en-US" sz="2200" dirty="0">
                  <a:solidFill>
                    <a:srgbClr val="AD1457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[1][3]</m:t>
                      </m:r>
                      <m:r>
                        <a:rPr lang="en-US" sz="22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𝟏𝟖𝟎</m:t>
                      </m:r>
                    </m:oMath>
                  </m:oMathPara>
                </a14:m>
                <a:endParaRPr lang="en-US" sz="22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0" y="990600"/>
                <a:ext cx="5026946" cy="5334000"/>
              </a:xfrm>
              <a:prstGeom prst="rect">
                <a:avLst/>
              </a:prstGeom>
              <a:blipFill>
                <a:blip r:embed="rId4"/>
                <a:stretch>
                  <a:fillRect l="-605"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6889069" y="2477425"/>
            <a:ext cx="1295400" cy="36576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02131" y="4146287"/>
            <a:ext cx="1295400" cy="36576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9813395" y="3807823"/>
            <a:ext cx="457200" cy="365760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799512"/>
              </p:ext>
            </p:extLst>
          </p:nvPr>
        </p:nvGraphicFramePr>
        <p:xfrm>
          <a:off x="721658" y="3397623"/>
          <a:ext cx="4734210" cy="243382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946842">
                  <a:extLst>
                    <a:ext uri="{9D8B030D-6E8A-4147-A177-3AD203B41FA5}">
                      <a16:colId xmlns:a16="http://schemas.microsoft.com/office/drawing/2014/main" val="3753638573"/>
                    </a:ext>
                  </a:extLst>
                </a:gridCol>
                <a:gridCol w="946842">
                  <a:extLst>
                    <a:ext uri="{9D8B030D-6E8A-4147-A177-3AD203B41FA5}">
                      <a16:colId xmlns:a16="http://schemas.microsoft.com/office/drawing/2014/main" val="411585328"/>
                    </a:ext>
                  </a:extLst>
                </a:gridCol>
                <a:gridCol w="946842">
                  <a:extLst>
                    <a:ext uri="{9D8B030D-6E8A-4147-A177-3AD203B41FA5}">
                      <a16:colId xmlns:a16="http://schemas.microsoft.com/office/drawing/2014/main" val="1445814235"/>
                    </a:ext>
                  </a:extLst>
                </a:gridCol>
                <a:gridCol w="946842">
                  <a:extLst>
                    <a:ext uri="{9D8B030D-6E8A-4147-A177-3AD203B41FA5}">
                      <a16:colId xmlns:a16="http://schemas.microsoft.com/office/drawing/2014/main" val="1640254883"/>
                    </a:ext>
                  </a:extLst>
                </a:gridCol>
                <a:gridCol w="946842">
                  <a:extLst>
                    <a:ext uri="{9D8B030D-6E8A-4147-A177-3AD203B41FA5}">
                      <a16:colId xmlns:a16="http://schemas.microsoft.com/office/drawing/2014/main" val="2077832681"/>
                    </a:ext>
                  </a:extLst>
                </a:gridCol>
              </a:tblGrid>
              <a:tr h="4857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2</a:t>
                      </a:r>
                      <a:endParaRPr lang="en-US" sz="24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3</a:t>
                      </a:r>
                      <a:endParaRPr lang="en-US" sz="24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4</a:t>
                      </a:r>
                      <a:endParaRPr lang="en-US" sz="28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054644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120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88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7963211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2</a:t>
                      </a:r>
                      <a:endParaRPr lang="en-US" sz="24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48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095326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3</a:t>
                      </a:r>
                      <a:endParaRPr lang="en-US" sz="24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84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5581334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4</a:t>
                      </a:r>
                      <a:endParaRPr lang="en-US" sz="24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496940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3733803" y="3944471"/>
            <a:ext cx="609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4177" y="4692255"/>
            <a:ext cx="1003646" cy="113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9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Chain Multiplication using 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Here dimensions are, </a:t>
                </a:r>
              </a:p>
              <a:p>
                <a:pPr lvl="1"/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=5,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=4,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=6,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=2,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=7.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99694" y="1693703"/>
                <a:ext cx="5943152" cy="1495025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indent="-57150"/>
                <a:r>
                  <a:rPr lang="en-US" sz="2200" b="1" i="0" dirty="0" smtClean="0">
                    <a:solidFill>
                      <a:srgbClr val="AD1457"/>
                    </a:solidFill>
                    <a:latin typeface="+mj-lt"/>
                  </a:rPr>
                  <a:t>step 3: </a:t>
                </a:r>
                <a:endParaRPr lang="en-US" sz="2200" b="1" i="1" dirty="0" smtClean="0">
                  <a:solidFill>
                    <a:srgbClr val="AD1457"/>
                  </a:solidFill>
                  <a:latin typeface="Cambria Math" panose="02040503050406030204" pitchFamily="18" charset="0"/>
                </a:endParaRPr>
              </a:p>
              <a:p>
                <a:pPr indent="-5715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dirty="0" err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b="1" i="1" dirty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dirty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e>
                      </m:d>
                      <m:r>
                        <a:rPr lang="en-US" sz="22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𝒎𝒊</m:t>
                      </m:r>
                      <m:func>
                        <m:funcPr>
                          <m:ctrlPr>
                            <a:rPr lang="en-US" sz="2200" b="1" i="1" dirty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200" b="1" i="1" dirty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fName>
                        <m:e>
                          <m:d>
                            <m:dPr>
                              <m:ctrlPr>
                                <a:rPr lang="en-US" sz="2200" b="1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 dirty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 dirty="0" err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 dirty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 dirty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</m:d>
                              <m:r>
                                <a:rPr lang="en-US" sz="2200" b="1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 dirty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 dirty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200" b="1" i="1" dirty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200" b="1" i="1" dirty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 dirty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 dirty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  <m:r>
                                <a:rPr lang="en-US" sz="2200" b="1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200" b="1" i="1" dirty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 dirty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2200" b="1" i="1" dirty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2200" b="1" i="1" dirty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200" b="1" i="1" dirty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2200" b="1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200" b="1" i="1" dirty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 dirty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2200" b="1" i="1" dirty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en-US" sz="2200" b="1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200" b="1" i="1" dirty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 dirty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2200" b="1" i="1" dirty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200" b="1" i="1" dirty="0" smtClean="0">
                  <a:solidFill>
                    <a:srgbClr val="AD1457"/>
                  </a:solidFill>
                  <a:latin typeface="Cambria Math" panose="02040503050406030204" pitchFamily="18" charset="0"/>
                </a:endParaRPr>
              </a:p>
              <a:p>
                <a:pPr indent="-5715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𝒘𝒊𝒕𝒉</m:t>
                      </m:r>
                      <m:r>
                        <a:rPr lang="en-US" sz="22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dirty="0" err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2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2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2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2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</m:oMath>
                  </m:oMathPara>
                </a14:m>
                <a:endParaRPr lang="en-US" sz="22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694" y="1693703"/>
                <a:ext cx="5943152" cy="1495025"/>
              </a:xfrm>
              <a:prstGeom prst="rect">
                <a:avLst/>
              </a:prstGeom>
              <a:blipFill>
                <a:blip r:embed="rId3"/>
                <a:stretch>
                  <a:fillRect l="-1228" t="-1619" b="-404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858000" y="990600"/>
                <a:ext cx="5026946" cy="5334000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2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h𝑒𝑟𝑒</m:t>
                      </m:r>
                      <m:r>
                        <a:rPr lang="en-US" sz="2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 err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200" b="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=4 </m:t>
                      </m:r>
                      <m:r>
                        <a:rPr lang="en-US" sz="2200" b="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200" b="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3  </m:t>
                      </m:r>
                    </m:oMath>
                  </m:oMathPara>
                </a14:m>
                <a:endParaRPr lang="en-US" sz="2200" i="1" dirty="0" smtClean="0">
                  <a:solidFill>
                    <a:srgbClr val="AD1457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𝑏𝑒𝑐𝑎𝑢𝑠𝑒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 err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≤ 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200" dirty="0">
                  <a:solidFill>
                    <a:srgbClr val="AD1457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𝑭𝒐𝒓</m:t>
                      </m:r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2200" b="1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[2][4]=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[2][2]+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[3][4]+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b="0" i="1" baseline="-25000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b="0" i="1" baseline="-25000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b="0" i="1" baseline="-25000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200" dirty="0">
                  <a:solidFill>
                    <a:srgbClr val="AD1457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0+</m:t>
                      </m:r>
                      <m:r>
                        <a:rPr lang="en-US" sz="2200" b="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84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200" b="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b="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b="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200" dirty="0">
                  <a:solidFill>
                    <a:srgbClr val="AD1457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[1][3</m:t>
                      </m:r>
                      <m:r>
                        <a:rPr lang="en-US" sz="22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n-US" sz="22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𝟐𝟓𝟐</m:t>
                      </m:r>
                    </m:oMath>
                  </m:oMathPara>
                </a14:m>
                <a:endParaRPr lang="en-US" sz="2200" b="1" dirty="0">
                  <a:solidFill>
                    <a:srgbClr val="AD1457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𝑭𝒐𝒓</m:t>
                      </m:r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200" b="1" dirty="0" smtClean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[2][4]=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[2][3]+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[4][4]+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b="0" i="1" baseline="-25000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b="0" i="1" baseline="-25000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b="0" i="1" baseline="-25000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200" dirty="0">
                  <a:solidFill>
                    <a:srgbClr val="AD1457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48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+0+</m:t>
                      </m:r>
                      <m:r>
                        <a:rPr lang="en-US" sz="2200" b="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b="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b="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200" dirty="0">
                  <a:solidFill>
                    <a:srgbClr val="AD1457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[2][4]</m:t>
                      </m:r>
                      <m:r>
                        <a:rPr lang="en-US" sz="22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𝟏𝟎𝟒</m:t>
                      </m:r>
                    </m:oMath>
                  </m:oMathPara>
                </a14:m>
                <a:endParaRPr lang="en-US" sz="22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0" y="990600"/>
                <a:ext cx="5026946" cy="5334000"/>
              </a:xfrm>
              <a:prstGeom prst="rect">
                <a:avLst/>
              </a:prstGeom>
              <a:blipFill>
                <a:blip r:embed="rId4"/>
                <a:stretch>
                  <a:fillRect l="-605"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6889069" y="2477425"/>
            <a:ext cx="1295400" cy="36576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02131" y="4146287"/>
            <a:ext cx="1295400" cy="36576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9761143" y="5466806"/>
            <a:ext cx="548640" cy="365760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137946"/>
              </p:ext>
            </p:extLst>
          </p:nvPr>
        </p:nvGraphicFramePr>
        <p:xfrm>
          <a:off x="721658" y="3397623"/>
          <a:ext cx="4734210" cy="243382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946842">
                  <a:extLst>
                    <a:ext uri="{9D8B030D-6E8A-4147-A177-3AD203B41FA5}">
                      <a16:colId xmlns:a16="http://schemas.microsoft.com/office/drawing/2014/main" val="3753638573"/>
                    </a:ext>
                  </a:extLst>
                </a:gridCol>
                <a:gridCol w="946842">
                  <a:extLst>
                    <a:ext uri="{9D8B030D-6E8A-4147-A177-3AD203B41FA5}">
                      <a16:colId xmlns:a16="http://schemas.microsoft.com/office/drawing/2014/main" val="411585328"/>
                    </a:ext>
                  </a:extLst>
                </a:gridCol>
                <a:gridCol w="946842">
                  <a:extLst>
                    <a:ext uri="{9D8B030D-6E8A-4147-A177-3AD203B41FA5}">
                      <a16:colId xmlns:a16="http://schemas.microsoft.com/office/drawing/2014/main" val="1445814235"/>
                    </a:ext>
                  </a:extLst>
                </a:gridCol>
                <a:gridCol w="946842">
                  <a:extLst>
                    <a:ext uri="{9D8B030D-6E8A-4147-A177-3AD203B41FA5}">
                      <a16:colId xmlns:a16="http://schemas.microsoft.com/office/drawing/2014/main" val="1640254883"/>
                    </a:ext>
                  </a:extLst>
                </a:gridCol>
                <a:gridCol w="946842">
                  <a:extLst>
                    <a:ext uri="{9D8B030D-6E8A-4147-A177-3AD203B41FA5}">
                      <a16:colId xmlns:a16="http://schemas.microsoft.com/office/drawing/2014/main" val="2077832681"/>
                    </a:ext>
                  </a:extLst>
                </a:gridCol>
              </a:tblGrid>
              <a:tr h="4857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2</a:t>
                      </a:r>
                      <a:endParaRPr lang="en-US" sz="24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3</a:t>
                      </a:r>
                      <a:endParaRPr lang="en-US" sz="24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4</a:t>
                      </a:r>
                      <a:endParaRPr lang="en-US" sz="28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054644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120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88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7963211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2</a:t>
                      </a:r>
                      <a:endParaRPr lang="en-US" sz="24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48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104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095326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3</a:t>
                      </a:r>
                      <a:endParaRPr lang="en-US" sz="24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84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5581334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4</a:t>
                      </a:r>
                      <a:endParaRPr lang="en-US" sz="24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496940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713518" y="4427796"/>
            <a:ext cx="609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9418" y="4577498"/>
            <a:ext cx="1163500" cy="132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5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Principle of Optimality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dynamic-programming algorithm solves every sub-problem just once and then </a:t>
            </a:r>
            <a:r>
              <a:rPr lang="en-US" b="1" dirty="0"/>
              <a:t>saves its answer in a table</a:t>
            </a:r>
            <a:r>
              <a:rPr lang="en-US" dirty="0"/>
              <a:t>.</a:t>
            </a:r>
          </a:p>
          <a:p>
            <a:r>
              <a:rPr lang="en-US" dirty="0"/>
              <a:t>It avoids the work of </a:t>
            </a:r>
            <a:r>
              <a:rPr lang="en-US" b="1" dirty="0"/>
              <a:t>re-computing the answer </a:t>
            </a:r>
            <a:r>
              <a:rPr lang="en-US" dirty="0"/>
              <a:t>every time the sub problem is encountered.</a:t>
            </a:r>
          </a:p>
          <a:p>
            <a:r>
              <a:rPr lang="en-US" dirty="0"/>
              <a:t>The dynamic programming algorithm obtains the solution using </a:t>
            </a:r>
            <a:r>
              <a:rPr lang="en-US" b="1" dirty="0"/>
              <a:t>principle of optimality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rgbClr val="AD1457"/>
                </a:solidFill>
              </a:rPr>
              <a:t>The principle of optimality states that “in an optimal sequence of decisions or choices, each subsequence must also be optimal.</a:t>
            </a:r>
          </a:p>
          <a:p>
            <a:r>
              <a:rPr lang="en-US" dirty="0"/>
              <a:t>If it is </a:t>
            </a:r>
            <a:r>
              <a:rPr lang="en-US" b="1" dirty="0"/>
              <a:t>not possible to apply the principle of optimality  </a:t>
            </a:r>
            <a:r>
              <a:rPr lang="en-US" dirty="0"/>
              <a:t>then</a:t>
            </a:r>
            <a:r>
              <a:rPr lang="en-US" b="1" dirty="0"/>
              <a:t> </a:t>
            </a:r>
            <a:r>
              <a:rPr lang="en-US" dirty="0"/>
              <a:t>it is almost </a:t>
            </a:r>
            <a:r>
              <a:rPr lang="en-US" b="1" dirty="0"/>
              <a:t>impossible to obtain the solution </a:t>
            </a:r>
            <a:r>
              <a:rPr lang="en-US" dirty="0"/>
              <a:t>using the dynamic programming approach.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694" y="4572000"/>
            <a:ext cx="6424613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7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Chain Multiplication using 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Here dimensions are, </a:t>
                </a:r>
              </a:p>
              <a:p>
                <a:pPr lvl="1"/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=5,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=4,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=6,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=2,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=7.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99694" y="1693703"/>
                <a:ext cx="5943152" cy="1495025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indent="-57150"/>
                <a:r>
                  <a:rPr lang="en-US" sz="2200" b="1" i="0" dirty="0" smtClean="0">
                    <a:solidFill>
                      <a:srgbClr val="AD1457"/>
                    </a:solidFill>
                    <a:latin typeface="+mj-lt"/>
                  </a:rPr>
                  <a:t>step 3: </a:t>
                </a:r>
                <a:endParaRPr lang="en-US" sz="2200" b="1" i="1" dirty="0" smtClean="0">
                  <a:solidFill>
                    <a:srgbClr val="AD1457"/>
                  </a:solidFill>
                  <a:latin typeface="Cambria Math" panose="02040503050406030204" pitchFamily="18" charset="0"/>
                </a:endParaRPr>
              </a:p>
              <a:p>
                <a:pPr indent="-5715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dirty="0" err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b="1" i="1" dirty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dirty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e>
                      </m:d>
                      <m:r>
                        <a:rPr lang="en-US" sz="22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𝒎𝒊</m:t>
                      </m:r>
                      <m:func>
                        <m:funcPr>
                          <m:ctrlPr>
                            <a:rPr lang="en-US" sz="2200" b="1" i="1" dirty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200" b="1" i="1" dirty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fName>
                        <m:e>
                          <m:d>
                            <m:dPr>
                              <m:ctrlPr>
                                <a:rPr lang="en-US" sz="2200" b="1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1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 dirty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 dirty="0" err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 dirty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 dirty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</m:d>
                              <m:r>
                                <a:rPr lang="en-US" sz="2200" b="1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200" b="1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 dirty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 dirty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  <m:r>
                                    <a:rPr lang="en-US" sz="2200" b="1" i="1" dirty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200" b="1" i="1" dirty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200" b="1" i="1" dirty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1" i="1" dirty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  <m:r>
                                <a:rPr lang="en-US" sz="2200" b="1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200" b="1" i="1" dirty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 dirty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2200" b="1" i="1" dirty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2200" b="1" i="1" dirty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200" b="1" i="1" dirty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2200" b="1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200" b="1" i="1" dirty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 dirty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2200" b="1" i="1" dirty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en-US" sz="2200" b="1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200" b="1" i="1" dirty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 dirty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2200" b="1" i="1" dirty="0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200" b="1" i="1" dirty="0" smtClean="0">
                  <a:solidFill>
                    <a:srgbClr val="AD1457"/>
                  </a:solidFill>
                  <a:latin typeface="Cambria Math" panose="02040503050406030204" pitchFamily="18" charset="0"/>
                </a:endParaRPr>
              </a:p>
              <a:p>
                <a:pPr indent="-5715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𝒘𝒊𝒕𝒉</m:t>
                      </m:r>
                      <m:r>
                        <a:rPr lang="en-US" sz="22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dirty="0" err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2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2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2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2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</m:oMath>
                  </m:oMathPara>
                </a14:m>
                <a:endParaRPr lang="en-US" sz="22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694" y="1693703"/>
                <a:ext cx="5943152" cy="1495025"/>
              </a:xfrm>
              <a:prstGeom prst="rect">
                <a:avLst/>
              </a:prstGeom>
              <a:blipFill>
                <a:blip r:embed="rId3"/>
                <a:stretch>
                  <a:fillRect l="-1228" t="-1619" b="-404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858000" y="990600"/>
                <a:ext cx="5026946" cy="5334000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h𝑒𝑟𝑒</m:t>
                      </m:r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&lt; </m:t>
                      </m:r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 err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=4 </m:t>
                      </m:r>
                      <m:r>
                        <a:rPr lang="en-US" sz="2200" b="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200" b="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2 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3  </m:t>
                      </m:r>
                    </m:oMath>
                  </m:oMathPara>
                </a14:m>
                <a:endParaRPr lang="en-US" sz="2200" i="1" dirty="0">
                  <a:solidFill>
                    <a:srgbClr val="AD1457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𝑏𝑒𝑐𝑎𝑢𝑠𝑒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 err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≤ 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≤ 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200" dirty="0">
                  <a:solidFill>
                    <a:srgbClr val="AD1457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𝑭𝒐𝒓</m:t>
                      </m:r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200" b="1" dirty="0">
                  <a:solidFill>
                    <a:schemeClr val="tx1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[1][4]=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[1][1]+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[2][4]+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i="1" baseline="-25000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i="1" baseline="-25000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i="1" baseline="-25000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200" baseline="-25000" dirty="0">
                  <a:solidFill>
                    <a:srgbClr val="AD1457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             = 0+104+5∗4∗7 </m:t>
                      </m:r>
                      <m:r>
                        <a:rPr lang="en-US" sz="22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2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𝟐𝟒𝟒</m:t>
                      </m:r>
                    </m:oMath>
                  </m:oMathPara>
                </a14:m>
                <a:endParaRPr lang="en-US" sz="2200" b="1" dirty="0">
                  <a:solidFill>
                    <a:srgbClr val="AD1457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𝑭𝒐𝒓</m:t>
                      </m:r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2200" b="1" dirty="0">
                  <a:solidFill>
                    <a:schemeClr val="tx1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[1][4]=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[1][2]+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[3][4]+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i="1" baseline="-25000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i="1" baseline="-25000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i="1" baseline="-25000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200" baseline="-25000" dirty="0">
                  <a:solidFill>
                    <a:srgbClr val="AD1457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             = 120+84+5∗6∗7  </m:t>
                      </m:r>
                      <m:r>
                        <a:rPr lang="en-US" sz="22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2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𝟒𝟏𝟒</m:t>
                      </m:r>
                    </m:oMath>
                  </m:oMathPara>
                </a14:m>
                <a:endParaRPr lang="en-US" sz="2200" b="1" dirty="0">
                  <a:solidFill>
                    <a:srgbClr val="AD1457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𝑭𝒐𝒓</m:t>
                      </m:r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200" b="1" dirty="0">
                  <a:solidFill>
                    <a:schemeClr val="tx1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[1][4]=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[1][3]+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[4][4]+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i="1" baseline="-25000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i="1" baseline="-25000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i="1" baseline="-25000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200" baseline="-25000" dirty="0">
                  <a:solidFill>
                    <a:srgbClr val="AD1457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             = 88+0+5∗2∗7</m:t>
                      </m:r>
                      <m:r>
                        <a:rPr lang="en-US" sz="2200" b="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𝟏𝟓𝟖</m:t>
                      </m:r>
                    </m:oMath>
                  </m:oMathPara>
                </a14:m>
                <a:endParaRPr lang="en-US" sz="2200" b="1" i="1" dirty="0" smtClean="0">
                  <a:solidFill>
                    <a:srgbClr val="AD1457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0" y="990600"/>
                <a:ext cx="5026946" cy="5334000"/>
              </a:xfrm>
              <a:prstGeom prst="rect">
                <a:avLst/>
              </a:prstGeom>
              <a:blipFill>
                <a:blip r:embed="rId4"/>
                <a:stretch>
                  <a:fillRect l="-605"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6923903" y="2150855"/>
            <a:ext cx="1295400" cy="36576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923903" y="3493146"/>
            <a:ext cx="1295400" cy="36576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0936799" y="5806442"/>
            <a:ext cx="548640" cy="365760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122572"/>
              </p:ext>
            </p:extLst>
          </p:nvPr>
        </p:nvGraphicFramePr>
        <p:xfrm>
          <a:off x="721658" y="3397623"/>
          <a:ext cx="4734210" cy="243382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946842">
                  <a:extLst>
                    <a:ext uri="{9D8B030D-6E8A-4147-A177-3AD203B41FA5}">
                      <a16:colId xmlns:a16="http://schemas.microsoft.com/office/drawing/2014/main" val="3753638573"/>
                    </a:ext>
                  </a:extLst>
                </a:gridCol>
                <a:gridCol w="946842">
                  <a:extLst>
                    <a:ext uri="{9D8B030D-6E8A-4147-A177-3AD203B41FA5}">
                      <a16:colId xmlns:a16="http://schemas.microsoft.com/office/drawing/2014/main" val="411585328"/>
                    </a:ext>
                  </a:extLst>
                </a:gridCol>
                <a:gridCol w="946842">
                  <a:extLst>
                    <a:ext uri="{9D8B030D-6E8A-4147-A177-3AD203B41FA5}">
                      <a16:colId xmlns:a16="http://schemas.microsoft.com/office/drawing/2014/main" val="1445814235"/>
                    </a:ext>
                  </a:extLst>
                </a:gridCol>
                <a:gridCol w="946842">
                  <a:extLst>
                    <a:ext uri="{9D8B030D-6E8A-4147-A177-3AD203B41FA5}">
                      <a16:colId xmlns:a16="http://schemas.microsoft.com/office/drawing/2014/main" val="1640254883"/>
                    </a:ext>
                  </a:extLst>
                </a:gridCol>
                <a:gridCol w="946842">
                  <a:extLst>
                    <a:ext uri="{9D8B030D-6E8A-4147-A177-3AD203B41FA5}">
                      <a16:colId xmlns:a16="http://schemas.microsoft.com/office/drawing/2014/main" val="2077832681"/>
                    </a:ext>
                  </a:extLst>
                </a:gridCol>
              </a:tblGrid>
              <a:tr h="4857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2</a:t>
                      </a:r>
                      <a:endParaRPr lang="en-US" sz="24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3</a:t>
                      </a:r>
                      <a:endParaRPr lang="en-US" sz="24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4</a:t>
                      </a:r>
                      <a:endParaRPr lang="en-US" sz="28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054644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120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88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158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7963211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2</a:t>
                      </a:r>
                      <a:endParaRPr lang="en-US" sz="24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48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104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095326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3</a:t>
                      </a:r>
                      <a:endParaRPr lang="en-US" sz="24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84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5581334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4</a:t>
                      </a:r>
                      <a:endParaRPr lang="en-US" sz="24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496940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713518" y="3931407"/>
            <a:ext cx="609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923903" y="4808141"/>
            <a:ext cx="1295400" cy="36576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18248" y="3898976"/>
            <a:ext cx="941832" cy="475488"/>
          </a:xfrm>
          <a:prstGeom prst="rect">
            <a:avLst/>
          </a:prstGeom>
          <a:solidFill>
            <a:schemeClr val="accent2">
              <a:lumMod val="50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9650" y="4614537"/>
            <a:ext cx="1132475" cy="128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4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Chain Multiplication using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parenthesize matrices? </a:t>
            </a:r>
          </a:p>
          <a:p>
            <a:pPr marL="457200" lvl="1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858000" y="990600"/>
                <a:ext cx="5026946" cy="5334000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h𝑒𝑟𝑒</m:t>
                      </m:r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&lt; </m:t>
                      </m:r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 err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=4 </m:t>
                      </m:r>
                      <m:r>
                        <a:rPr lang="en-US" sz="2200" b="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200" b="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2 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3  </m:t>
                      </m:r>
                    </m:oMath>
                  </m:oMathPara>
                </a14:m>
                <a:endParaRPr lang="en-US" sz="2200" i="1" dirty="0">
                  <a:solidFill>
                    <a:srgbClr val="AD1457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𝑏𝑒𝑐𝑎𝑢𝑠𝑒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 err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≤ 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≤ 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200" dirty="0">
                  <a:solidFill>
                    <a:srgbClr val="AD1457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𝑭𝒐𝒓</m:t>
                      </m:r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200" b="1" dirty="0">
                  <a:solidFill>
                    <a:schemeClr val="tx1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[1][4]=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[1][1]+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[2][4]+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i="1" baseline="-25000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i="1" baseline="-25000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i="1" baseline="-25000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200" baseline="-25000" dirty="0">
                  <a:solidFill>
                    <a:srgbClr val="AD1457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             = 0+104+5∗4∗7 </m:t>
                      </m:r>
                      <m:r>
                        <a:rPr lang="en-US" sz="22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2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𝟐𝟒𝟒</m:t>
                      </m:r>
                    </m:oMath>
                  </m:oMathPara>
                </a14:m>
                <a:endParaRPr lang="en-US" sz="2200" b="1" dirty="0">
                  <a:solidFill>
                    <a:srgbClr val="AD1457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𝑭𝒐𝒓</m:t>
                      </m:r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2200" b="1" dirty="0">
                  <a:solidFill>
                    <a:schemeClr val="tx1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[1][4]=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[1][2]+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[3][4]+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i="1" baseline="-25000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i="1" baseline="-25000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i="1" baseline="-25000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200" baseline="-25000" dirty="0">
                  <a:solidFill>
                    <a:srgbClr val="AD1457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             = 120+84+5∗6∗7  </m:t>
                      </m:r>
                      <m:r>
                        <a:rPr lang="en-US" sz="22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2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𝟒𝟏𝟒</m:t>
                      </m:r>
                    </m:oMath>
                  </m:oMathPara>
                </a14:m>
                <a:endParaRPr lang="en-US" sz="2200" b="1" dirty="0">
                  <a:solidFill>
                    <a:srgbClr val="AD1457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𝑭𝒐𝒓</m:t>
                      </m:r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200" b="1" dirty="0">
                  <a:solidFill>
                    <a:schemeClr val="tx1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[1][4]=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[1][3]+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[4][4]+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i="1" baseline="-25000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i="1" baseline="-25000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i="1" baseline="-25000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200" baseline="-25000" dirty="0">
                  <a:solidFill>
                    <a:srgbClr val="AD1457"/>
                  </a:solidFill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             = 88+0+5∗2∗7</m:t>
                      </m:r>
                      <m:r>
                        <a:rPr lang="en-US" sz="2200" b="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𝟏𝟓𝟖</m:t>
                      </m:r>
                    </m:oMath>
                  </m:oMathPara>
                </a14:m>
                <a:endParaRPr lang="en-US" sz="2200" b="1" i="1" dirty="0" smtClean="0">
                  <a:solidFill>
                    <a:srgbClr val="AD1457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0" y="990600"/>
                <a:ext cx="5026946" cy="5334000"/>
              </a:xfrm>
              <a:prstGeom prst="rect">
                <a:avLst/>
              </a:prstGeom>
              <a:blipFill>
                <a:blip r:embed="rId2"/>
                <a:stretch>
                  <a:fillRect l="-605"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869132"/>
              </p:ext>
            </p:extLst>
          </p:nvPr>
        </p:nvGraphicFramePr>
        <p:xfrm>
          <a:off x="171450" y="2203112"/>
          <a:ext cx="4734210" cy="243382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946842">
                  <a:extLst>
                    <a:ext uri="{9D8B030D-6E8A-4147-A177-3AD203B41FA5}">
                      <a16:colId xmlns:a16="http://schemas.microsoft.com/office/drawing/2014/main" val="3753638573"/>
                    </a:ext>
                  </a:extLst>
                </a:gridCol>
                <a:gridCol w="946842">
                  <a:extLst>
                    <a:ext uri="{9D8B030D-6E8A-4147-A177-3AD203B41FA5}">
                      <a16:colId xmlns:a16="http://schemas.microsoft.com/office/drawing/2014/main" val="411585328"/>
                    </a:ext>
                  </a:extLst>
                </a:gridCol>
                <a:gridCol w="946842">
                  <a:extLst>
                    <a:ext uri="{9D8B030D-6E8A-4147-A177-3AD203B41FA5}">
                      <a16:colId xmlns:a16="http://schemas.microsoft.com/office/drawing/2014/main" val="1445814235"/>
                    </a:ext>
                  </a:extLst>
                </a:gridCol>
                <a:gridCol w="946842">
                  <a:extLst>
                    <a:ext uri="{9D8B030D-6E8A-4147-A177-3AD203B41FA5}">
                      <a16:colId xmlns:a16="http://schemas.microsoft.com/office/drawing/2014/main" val="1640254883"/>
                    </a:ext>
                  </a:extLst>
                </a:gridCol>
                <a:gridCol w="946842">
                  <a:extLst>
                    <a:ext uri="{9D8B030D-6E8A-4147-A177-3AD203B41FA5}">
                      <a16:colId xmlns:a16="http://schemas.microsoft.com/office/drawing/2014/main" val="2077832681"/>
                    </a:ext>
                  </a:extLst>
                </a:gridCol>
              </a:tblGrid>
              <a:tr h="4857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2</a:t>
                      </a:r>
                      <a:endParaRPr lang="en-US" sz="24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3</a:t>
                      </a:r>
                      <a:endParaRPr lang="en-US" sz="24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4</a:t>
                      </a:r>
                      <a:endParaRPr lang="en-US" sz="28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054644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120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88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158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7963211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2</a:t>
                      </a:r>
                      <a:endParaRPr lang="en-US" sz="24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48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104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095326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3</a:t>
                      </a:r>
                      <a:endParaRPr lang="en-US" sz="24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84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5581334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4</a:t>
                      </a:r>
                      <a:endParaRPr lang="en-US" sz="24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496940"/>
                  </a:ext>
                </a:extLst>
              </a:tr>
            </a:tbl>
          </a:graphicData>
        </a:graphic>
      </p:graphicFrame>
      <p:sp>
        <p:nvSpPr>
          <p:cNvPr id="13" name="Rounded Rectangle 12"/>
          <p:cNvSpPr/>
          <p:nvPr/>
        </p:nvSpPr>
        <p:spPr>
          <a:xfrm>
            <a:off x="1325880" y="1338943"/>
            <a:ext cx="2667000" cy="711926"/>
          </a:xfrm>
          <a:prstGeom prst="roundRect">
            <a:avLst/>
          </a:prstGeom>
          <a:noFill/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C00000"/>
                </a:solidFill>
              </a:rPr>
              <a:t>A   B    C      D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921136" y="4803526"/>
            <a:ext cx="4900750" cy="1371600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uble Bracket 14"/>
          <p:cNvSpPr/>
          <p:nvPr/>
        </p:nvSpPr>
        <p:spPr>
          <a:xfrm>
            <a:off x="1489166" y="1365069"/>
            <a:ext cx="1810319" cy="685800"/>
          </a:xfrm>
          <a:prstGeom prst="bracketPair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968040" y="2691018"/>
            <a:ext cx="941832" cy="475488"/>
          </a:xfrm>
          <a:prstGeom prst="rect">
            <a:avLst/>
          </a:prstGeom>
          <a:solidFill>
            <a:schemeClr val="accent2">
              <a:lumMod val="50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394" y="4636940"/>
            <a:ext cx="1543221" cy="175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1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Chain Multiplication using 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parenthesize matrices?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858000" y="990600"/>
                <a:ext cx="5026946" cy="5334000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2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h𝑒𝑟𝑒</m:t>
                      </m:r>
                      <m:r>
                        <a:rPr lang="en-US" sz="2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 err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20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 err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200" b="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1,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=3 </m:t>
                      </m:r>
                      <m:r>
                        <a:rPr lang="en-US" sz="2200" b="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200" b="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2  </m:t>
                      </m:r>
                    </m:oMath>
                  </m:oMathPara>
                </a14:m>
                <a:endParaRPr lang="en-US" sz="2200" i="1" dirty="0" smtClean="0">
                  <a:solidFill>
                    <a:srgbClr val="AD1457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𝑏𝑒𝑐𝑎𝑢𝑠𝑒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i="1" dirty="0" err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≤ 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200" dirty="0">
                  <a:solidFill>
                    <a:srgbClr val="AD1457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𝑭𝒐𝒓</m:t>
                      </m:r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[1][3]=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[1][1]+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[2][3]+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i="1" baseline="-25000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i="1" baseline="-25000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i="1" baseline="-25000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200" dirty="0">
                  <a:solidFill>
                    <a:srgbClr val="AD1457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0+48+5∗4∗2</m:t>
                      </m:r>
                    </m:oMath>
                  </m:oMathPara>
                </a14:m>
                <a:endParaRPr lang="en-US" sz="2200" dirty="0">
                  <a:solidFill>
                    <a:srgbClr val="AD1457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[1][3</m:t>
                      </m:r>
                      <m:r>
                        <a:rPr lang="en-US" sz="22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n-US" sz="22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𝟖𝟖</m:t>
                      </m:r>
                    </m:oMath>
                  </m:oMathPara>
                </a14:m>
                <a:endParaRPr lang="en-US" sz="2200" b="1" dirty="0">
                  <a:solidFill>
                    <a:srgbClr val="AD1457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𝑭𝒐𝒓</m:t>
                      </m:r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[1][3]=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[1][2]+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[3][3]+</m:t>
                      </m:r>
                      <m:r>
                        <a:rPr lang="en-US" sz="22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i="1" baseline="-25000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i="1" baseline="-25000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i="1" baseline="-25000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200" dirty="0">
                  <a:solidFill>
                    <a:srgbClr val="AD1457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=120+0+5∗6∗2</m:t>
                      </m:r>
                    </m:oMath>
                  </m:oMathPara>
                </a14:m>
                <a:endParaRPr lang="en-US" sz="2200" dirty="0">
                  <a:solidFill>
                    <a:srgbClr val="AD1457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2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[1][3]</m:t>
                      </m:r>
                      <m:r>
                        <a:rPr lang="en-US" sz="22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𝟏𝟖𝟎</m:t>
                      </m:r>
                    </m:oMath>
                  </m:oMathPara>
                </a14:m>
                <a:endParaRPr lang="en-US" sz="22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0" y="990600"/>
                <a:ext cx="5026946" cy="5334000"/>
              </a:xfrm>
              <a:prstGeom prst="rect">
                <a:avLst/>
              </a:prstGeom>
              <a:blipFill>
                <a:blip r:embed="rId2"/>
                <a:stretch>
                  <a:fillRect l="-605"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4854"/>
              </p:ext>
            </p:extLst>
          </p:nvPr>
        </p:nvGraphicFramePr>
        <p:xfrm>
          <a:off x="197486" y="2210173"/>
          <a:ext cx="4734210" cy="243382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946842">
                  <a:extLst>
                    <a:ext uri="{9D8B030D-6E8A-4147-A177-3AD203B41FA5}">
                      <a16:colId xmlns:a16="http://schemas.microsoft.com/office/drawing/2014/main" val="3753638573"/>
                    </a:ext>
                  </a:extLst>
                </a:gridCol>
                <a:gridCol w="946842">
                  <a:extLst>
                    <a:ext uri="{9D8B030D-6E8A-4147-A177-3AD203B41FA5}">
                      <a16:colId xmlns:a16="http://schemas.microsoft.com/office/drawing/2014/main" val="411585328"/>
                    </a:ext>
                  </a:extLst>
                </a:gridCol>
                <a:gridCol w="946842">
                  <a:extLst>
                    <a:ext uri="{9D8B030D-6E8A-4147-A177-3AD203B41FA5}">
                      <a16:colId xmlns:a16="http://schemas.microsoft.com/office/drawing/2014/main" val="1445814235"/>
                    </a:ext>
                  </a:extLst>
                </a:gridCol>
                <a:gridCol w="946842">
                  <a:extLst>
                    <a:ext uri="{9D8B030D-6E8A-4147-A177-3AD203B41FA5}">
                      <a16:colId xmlns:a16="http://schemas.microsoft.com/office/drawing/2014/main" val="1640254883"/>
                    </a:ext>
                  </a:extLst>
                </a:gridCol>
                <a:gridCol w="946842">
                  <a:extLst>
                    <a:ext uri="{9D8B030D-6E8A-4147-A177-3AD203B41FA5}">
                      <a16:colId xmlns:a16="http://schemas.microsoft.com/office/drawing/2014/main" val="2077832681"/>
                    </a:ext>
                  </a:extLst>
                </a:gridCol>
              </a:tblGrid>
              <a:tr h="4857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2</a:t>
                      </a:r>
                      <a:endParaRPr lang="en-US" sz="24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3</a:t>
                      </a:r>
                      <a:endParaRPr lang="en-US" sz="24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4</a:t>
                      </a:r>
                      <a:endParaRPr lang="en-US" sz="28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054644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</a:t>
                      </a:r>
                      <a:endParaRPr lang="en-US" sz="24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120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88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158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7963211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2</a:t>
                      </a:r>
                      <a:endParaRPr lang="en-US" sz="24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48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104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095326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3</a:t>
                      </a:r>
                      <a:endParaRPr lang="en-US" sz="24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84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5581334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4</a:t>
                      </a:r>
                      <a:endParaRPr lang="en-US" sz="24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--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Shruti" panose="020B0502040204020203" pitchFamily="34" charset="0"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496940"/>
                  </a:ext>
                </a:extLst>
              </a:tr>
            </a:tbl>
          </a:graphicData>
        </a:graphic>
      </p:graphicFrame>
      <p:sp>
        <p:nvSpPr>
          <p:cNvPr id="11" name="Rounded Rectangle 10"/>
          <p:cNvSpPr/>
          <p:nvPr/>
        </p:nvSpPr>
        <p:spPr>
          <a:xfrm>
            <a:off x="1325880" y="1338943"/>
            <a:ext cx="2667000" cy="711926"/>
          </a:xfrm>
          <a:prstGeom prst="roundRect">
            <a:avLst/>
          </a:prstGeom>
          <a:noFill/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C00000"/>
                </a:solidFill>
              </a:rPr>
              <a:t>A   B    C      D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12" name="Double Bracket 11"/>
          <p:cNvSpPr/>
          <p:nvPr/>
        </p:nvSpPr>
        <p:spPr>
          <a:xfrm>
            <a:off x="1489166" y="1365069"/>
            <a:ext cx="1810319" cy="685800"/>
          </a:xfrm>
          <a:prstGeom prst="bracketPair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921136" y="2478338"/>
            <a:ext cx="4900750" cy="1675650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uble Bracket 13"/>
          <p:cNvSpPr/>
          <p:nvPr/>
        </p:nvSpPr>
        <p:spPr>
          <a:xfrm>
            <a:off x="1920240" y="1338943"/>
            <a:ext cx="1140163" cy="685800"/>
          </a:xfrm>
          <a:prstGeom prst="bracketPair">
            <a:avLst/>
          </a:prstGeom>
          <a:noFill/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994076" y="2698079"/>
            <a:ext cx="941832" cy="475488"/>
          </a:xfrm>
          <a:prstGeom prst="rect">
            <a:avLst/>
          </a:prstGeom>
          <a:solidFill>
            <a:schemeClr val="accent2">
              <a:lumMod val="50000"/>
              <a:alpha val="3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394" y="4636940"/>
            <a:ext cx="1543221" cy="175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20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Chain Multiplication using Dynamic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Here dimensions are,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=5,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=4,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=6,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=2,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=7.</m:t>
                    </m:r>
                  </m:oMath>
                </a14:m>
                <a:endParaRPr lang="en-US" dirty="0" smtClean="0"/>
              </a:p>
              <a:p>
                <a:r>
                  <a:rPr lang="en-US" dirty="0"/>
                  <a:t>There would be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4 </m:t>
                    </m:r>
                  </m:oMath>
                </a14:m>
                <a:r>
                  <a:rPr lang="en-US" dirty="0"/>
                  <a:t>matrices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(5×4</m:t>
                    </m:r>
                  </m:oMath>
                </a14:m>
                <a:r>
                  <a:rPr lang="en-US" dirty="0"/>
                  <a:t>),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(4×6),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(6×2)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(2×7). 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4800600" y="2005149"/>
            <a:ext cx="2667000" cy="711926"/>
            <a:chOff x="4800600" y="2005149"/>
            <a:chExt cx="2667000" cy="711926"/>
          </a:xfrm>
        </p:grpSpPr>
        <p:sp>
          <p:nvSpPr>
            <p:cNvPr id="4" name="Rounded Rectangle 3"/>
            <p:cNvSpPr/>
            <p:nvPr/>
          </p:nvSpPr>
          <p:spPr>
            <a:xfrm>
              <a:off x="4800600" y="2005149"/>
              <a:ext cx="2667000" cy="711926"/>
            </a:xfrm>
            <a:prstGeom prst="roundRect">
              <a:avLst/>
            </a:prstGeom>
            <a:noFill/>
            <a:ln w="28575">
              <a:solidFill>
                <a:srgbClr val="006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rgbClr val="C00000"/>
                  </a:solidFill>
                </a:rPr>
                <a:t>A   B    C      D</a:t>
              </a:r>
              <a:endParaRPr lang="en-US" sz="3200" dirty="0">
                <a:solidFill>
                  <a:srgbClr val="C00000"/>
                </a:solidFill>
              </a:endParaRPr>
            </a:p>
          </p:txBody>
        </p:sp>
        <p:sp>
          <p:nvSpPr>
            <p:cNvPr id="5" name="Double Bracket 4"/>
            <p:cNvSpPr/>
            <p:nvPr/>
          </p:nvSpPr>
          <p:spPr>
            <a:xfrm>
              <a:off x="4963886" y="2031275"/>
              <a:ext cx="1810319" cy="685800"/>
            </a:xfrm>
            <a:prstGeom prst="bracketPair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Double Bracket 5"/>
            <p:cNvSpPr/>
            <p:nvPr/>
          </p:nvSpPr>
          <p:spPr>
            <a:xfrm>
              <a:off x="5394960" y="2005149"/>
              <a:ext cx="1140163" cy="685800"/>
            </a:xfrm>
            <a:prstGeom prst="bracketPair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2326586"/>
                  </p:ext>
                </p:extLst>
              </p:nvPr>
            </p:nvGraphicFramePr>
            <p:xfrm>
              <a:off x="3245694" y="3184705"/>
              <a:ext cx="5992436" cy="1554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40706">
                      <a:extLst>
                        <a:ext uri="{9D8B030D-6E8A-4147-A177-3AD203B41FA5}">
                          <a16:colId xmlns:a16="http://schemas.microsoft.com/office/drawing/2014/main" val="2588554404"/>
                        </a:ext>
                      </a:extLst>
                    </a:gridCol>
                    <a:gridCol w="3751730">
                      <a:extLst>
                        <a:ext uri="{9D8B030D-6E8A-4147-A177-3AD203B41FA5}">
                          <a16:colId xmlns:a16="http://schemas.microsoft.com/office/drawing/2014/main" val="41638508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 ∗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𝟔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𝟒𝟖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16545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 ∗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𝟒𝟎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921838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 ∗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800" b="1" i="1" smtClean="0">
                                    <a:solidFill>
                                      <a:srgbClr val="AD1457"/>
                                    </a:solidFill>
                                    <a:latin typeface="Cambria Math" panose="02040503050406030204" pitchFamily="18" charset="0"/>
                                  </a:rPr>
                                  <m:t>𝟕𝟎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437964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2326586"/>
                  </p:ext>
                </p:extLst>
              </p:nvPr>
            </p:nvGraphicFramePr>
            <p:xfrm>
              <a:off x="3245694" y="3184705"/>
              <a:ext cx="5992436" cy="1554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40706">
                      <a:extLst>
                        <a:ext uri="{9D8B030D-6E8A-4147-A177-3AD203B41FA5}">
                          <a16:colId xmlns:a16="http://schemas.microsoft.com/office/drawing/2014/main" val="2588554404"/>
                        </a:ext>
                      </a:extLst>
                    </a:gridCol>
                    <a:gridCol w="3751730">
                      <a:extLst>
                        <a:ext uri="{9D8B030D-6E8A-4147-A177-3AD203B41FA5}">
                          <a16:colId xmlns:a16="http://schemas.microsoft.com/office/drawing/2014/main" val="4163850839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2" t="-1176" r="-167935" b="-2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903" t="-1176" r="-325" b="-2035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6545018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2" t="-100000" r="-167935" b="-1011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903" t="-100000" r="-325" b="-1011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218389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72" t="-202353" r="-167935" b="-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9903" t="-202353" r="-325" b="-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4379645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ctangle 8"/>
          <p:cNvSpPr/>
          <p:nvPr/>
        </p:nvSpPr>
        <p:spPr>
          <a:xfrm>
            <a:off x="7543800" y="4773706"/>
            <a:ext cx="1532965" cy="632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158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12859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Parenthesis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424242"/>
          </a:solidFill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rgbClr val="F8F8F2"/>
                </a:solidFill>
                <a:latin typeface="Consolas" panose="020B0609020204030204" pitchFamily="49" charset="0"/>
              </a:rPr>
              <a:t>PRINT</a:t>
            </a:r>
            <a:r>
              <a:rPr lang="en-IN" dirty="0">
                <a:solidFill>
                  <a:srgbClr val="F92672"/>
                </a:solidFill>
                <a:latin typeface="Consolas" panose="020B0609020204030204" pitchFamily="49" charset="0"/>
              </a:rPr>
              <a:t>-</a:t>
            </a:r>
            <a:r>
              <a:rPr lang="en-IN" dirty="0">
                <a:solidFill>
                  <a:srgbClr val="F8F8F2"/>
                </a:solidFill>
                <a:latin typeface="Consolas" panose="020B0609020204030204" pitchFamily="49" charset="0"/>
              </a:rPr>
              <a:t>OPTIMAL</a:t>
            </a:r>
            <a:r>
              <a:rPr lang="en-IN" dirty="0">
                <a:solidFill>
                  <a:srgbClr val="F92672"/>
                </a:solidFill>
                <a:latin typeface="Consolas" panose="020B0609020204030204" pitchFamily="49" charset="0"/>
              </a:rPr>
              <a:t>-</a:t>
            </a:r>
            <a:r>
              <a:rPr lang="en-IN" dirty="0">
                <a:solidFill>
                  <a:srgbClr val="A6E22E"/>
                </a:solidFill>
                <a:latin typeface="Consolas" panose="020B0609020204030204" pitchFamily="49" charset="0"/>
              </a:rPr>
              <a:t>PARENS</a:t>
            </a:r>
            <a:r>
              <a:rPr lang="en-IN" dirty="0">
                <a:solidFill>
                  <a:srgbClr val="F8F8F2"/>
                </a:solidFill>
                <a:latin typeface="Consolas" panose="020B0609020204030204" pitchFamily="49" charset="0"/>
              </a:rPr>
              <a:t> (s, </a:t>
            </a:r>
            <a:r>
              <a:rPr lang="en-IN" dirty="0" err="1">
                <a:solidFill>
                  <a:srgbClr val="F8F8F2"/>
                </a:solidFill>
                <a:latin typeface="Consolas" panose="020B0609020204030204" pitchFamily="49" charset="0"/>
              </a:rPr>
              <a:t>i</a:t>
            </a:r>
            <a:r>
              <a:rPr lang="en-IN" dirty="0">
                <a:solidFill>
                  <a:srgbClr val="F8F8F2"/>
                </a:solidFill>
                <a:latin typeface="Consolas" panose="020B0609020204030204" pitchFamily="49" charset="0"/>
              </a:rPr>
              <a:t>, j)</a:t>
            </a:r>
          </a:p>
          <a:p>
            <a:pPr marL="0" indent="0">
              <a:buNone/>
            </a:pPr>
            <a:r>
              <a:rPr lang="en-IN" dirty="0">
                <a:solidFill>
                  <a:srgbClr val="F8F8F2"/>
                </a:solidFill>
                <a:latin typeface="Consolas" panose="020B0609020204030204" pitchFamily="49" charset="0"/>
              </a:rPr>
              <a:t>    </a:t>
            </a:r>
            <a:r>
              <a:rPr lang="en-IN" dirty="0">
                <a:solidFill>
                  <a:srgbClr val="F92672"/>
                </a:solidFill>
                <a:latin typeface="Consolas" panose="020B0609020204030204" pitchFamily="49" charset="0"/>
              </a:rPr>
              <a:t>if</a:t>
            </a:r>
            <a:r>
              <a:rPr lang="en-IN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IN" dirty="0" err="1">
                <a:solidFill>
                  <a:srgbClr val="F8F8F2"/>
                </a:solidFill>
                <a:latin typeface="Consolas" panose="020B0609020204030204" pitchFamily="49" charset="0"/>
              </a:rPr>
              <a:t>i</a:t>
            </a:r>
            <a:r>
              <a:rPr lang="en-IN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IN" dirty="0">
                <a:solidFill>
                  <a:srgbClr val="F8F8F2"/>
                </a:solidFill>
                <a:latin typeface="Consolas" panose="020B0609020204030204" pitchFamily="49" charset="0"/>
              </a:rPr>
              <a:t>j</a:t>
            </a:r>
          </a:p>
          <a:p>
            <a:pPr marL="0" indent="0">
              <a:buNone/>
            </a:pPr>
            <a:r>
              <a:rPr lang="en-IN" dirty="0">
                <a:solidFill>
                  <a:srgbClr val="F8F8F2"/>
                </a:solidFill>
                <a:latin typeface="Consolas" panose="020B0609020204030204" pitchFamily="49" charset="0"/>
              </a:rPr>
              <a:t>       then print </a:t>
            </a:r>
            <a:r>
              <a:rPr lang="en-IN" dirty="0">
                <a:solidFill>
                  <a:srgbClr val="E6DB74"/>
                </a:solidFill>
                <a:latin typeface="Consolas" panose="020B0609020204030204" pitchFamily="49" charset="0"/>
              </a:rPr>
              <a:t>"A"</a:t>
            </a:r>
            <a:endParaRPr lang="en-IN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dirty="0">
                <a:solidFill>
                  <a:srgbClr val="F8F8F2"/>
                </a:solidFill>
                <a:latin typeface="Consolas" panose="020B0609020204030204" pitchFamily="49" charset="0"/>
              </a:rPr>
              <a:t>    </a:t>
            </a:r>
            <a:r>
              <a:rPr lang="en-IN" dirty="0">
                <a:solidFill>
                  <a:srgbClr val="F92672"/>
                </a:solidFill>
                <a:latin typeface="Consolas" panose="020B0609020204030204" pitchFamily="49" charset="0"/>
              </a:rPr>
              <a:t>else</a:t>
            </a:r>
            <a:r>
              <a:rPr lang="en-IN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IN" dirty="0">
                <a:solidFill>
                  <a:srgbClr val="F8F8F2"/>
                </a:solidFill>
                <a:latin typeface="Consolas" panose="020B0609020204030204" pitchFamily="49" charset="0"/>
              </a:rPr>
              <a:t>        print </a:t>
            </a:r>
            <a:r>
              <a:rPr lang="en-IN" dirty="0">
                <a:solidFill>
                  <a:srgbClr val="E6DB74"/>
                </a:solidFill>
                <a:latin typeface="Consolas" panose="020B0609020204030204" pitchFamily="49" charset="0"/>
              </a:rPr>
              <a:t>"("</a:t>
            </a:r>
            <a:endParaRPr lang="en-IN" dirty="0">
              <a:solidFill>
                <a:srgbClr val="F8F8F2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dirty="0">
                <a:solidFill>
                  <a:srgbClr val="F8F8F2"/>
                </a:solidFill>
                <a:latin typeface="Consolas" panose="020B0609020204030204" pitchFamily="49" charset="0"/>
              </a:rPr>
              <a:t>        PRINT</a:t>
            </a:r>
            <a:r>
              <a:rPr lang="en-IN" dirty="0">
                <a:solidFill>
                  <a:srgbClr val="F92672"/>
                </a:solidFill>
                <a:latin typeface="Consolas" panose="020B0609020204030204" pitchFamily="49" charset="0"/>
              </a:rPr>
              <a:t>-</a:t>
            </a:r>
            <a:r>
              <a:rPr lang="en-IN" dirty="0">
                <a:solidFill>
                  <a:srgbClr val="F8F8F2"/>
                </a:solidFill>
                <a:latin typeface="Consolas" panose="020B0609020204030204" pitchFamily="49" charset="0"/>
              </a:rPr>
              <a:t>OPTIMAL</a:t>
            </a:r>
            <a:r>
              <a:rPr lang="en-IN" dirty="0">
                <a:solidFill>
                  <a:srgbClr val="F92672"/>
                </a:solidFill>
                <a:latin typeface="Consolas" panose="020B0609020204030204" pitchFamily="49" charset="0"/>
              </a:rPr>
              <a:t>-</a:t>
            </a:r>
            <a:r>
              <a:rPr lang="en-IN" dirty="0">
                <a:solidFill>
                  <a:srgbClr val="A6E22E"/>
                </a:solidFill>
                <a:latin typeface="Consolas" panose="020B0609020204030204" pitchFamily="49" charset="0"/>
              </a:rPr>
              <a:t>PARENS</a:t>
            </a:r>
            <a:r>
              <a:rPr lang="en-IN" dirty="0">
                <a:solidFill>
                  <a:srgbClr val="F8F8F2"/>
                </a:solidFill>
                <a:latin typeface="Consolas" panose="020B0609020204030204" pitchFamily="49" charset="0"/>
              </a:rPr>
              <a:t> (s, </a:t>
            </a:r>
            <a:r>
              <a:rPr lang="en-IN" dirty="0" err="1">
                <a:solidFill>
                  <a:srgbClr val="F8F8F2"/>
                </a:solidFill>
                <a:latin typeface="Consolas" panose="020B0609020204030204" pitchFamily="49" charset="0"/>
              </a:rPr>
              <a:t>i</a:t>
            </a:r>
            <a:r>
              <a:rPr lang="en-IN" dirty="0">
                <a:solidFill>
                  <a:srgbClr val="F8F8F2"/>
                </a:solidFill>
                <a:latin typeface="Consolas" panose="020B0609020204030204" pitchFamily="49" charset="0"/>
              </a:rPr>
              <a:t>, s [</a:t>
            </a:r>
            <a:r>
              <a:rPr lang="en-IN" dirty="0" err="1">
                <a:solidFill>
                  <a:srgbClr val="F8F8F2"/>
                </a:solidFill>
                <a:latin typeface="Consolas" panose="020B0609020204030204" pitchFamily="49" charset="0"/>
              </a:rPr>
              <a:t>i</a:t>
            </a:r>
            <a:r>
              <a:rPr lang="en-IN" dirty="0">
                <a:solidFill>
                  <a:srgbClr val="F8F8F2"/>
                </a:solidFill>
                <a:latin typeface="Consolas" panose="020B0609020204030204" pitchFamily="49" charset="0"/>
              </a:rPr>
              <a:t>, j])</a:t>
            </a:r>
          </a:p>
          <a:p>
            <a:pPr marL="0" indent="0">
              <a:buNone/>
            </a:pPr>
            <a:r>
              <a:rPr lang="en-IN" dirty="0">
                <a:solidFill>
                  <a:srgbClr val="F8F8F2"/>
                </a:solidFill>
                <a:latin typeface="Consolas" panose="020B0609020204030204" pitchFamily="49" charset="0"/>
              </a:rPr>
              <a:t>        PRINT</a:t>
            </a:r>
            <a:r>
              <a:rPr lang="en-IN" dirty="0">
                <a:solidFill>
                  <a:srgbClr val="F92672"/>
                </a:solidFill>
                <a:latin typeface="Consolas" panose="020B0609020204030204" pitchFamily="49" charset="0"/>
              </a:rPr>
              <a:t>-</a:t>
            </a:r>
            <a:r>
              <a:rPr lang="en-IN" dirty="0">
                <a:solidFill>
                  <a:srgbClr val="F8F8F2"/>
                </a:solidFill>
                <a:latin typeface="Consolas" panose="020B0609020204030204" pitchFamily="49" charset="0"/>
              </a:rPr>
              <a:t>OPTIMAL</a:t>
            </a:r>
            <a:r>
              <a:rPr lang="en-IN" dirty="0">
                <a:solidFill>
                  <a:srgbClr val="F92672"/>
                </a:solidFill>
                <a:latin typeface="Consolas" panose="020B0609020204030204" pitchFamily="49" charset="0"/>
              </a:rPr>
              <a:t>-</a:t>
            </a:r>
            <a:r>
              <a:rPr lang="en-IN" dirty="0">
                <a:solidFill>
                  <a:srgbClr val="A6E22E"/>
                </a:solidFill>
                <a:latin typeface="Consolas" panose="020B0609020204030204" pitchFamily="49" charset="0"/>
              </a:rPr>
              <a:t>PARENS</a:t>
            </a:r>
            <a:r>
              <a:rPr lang="en-IN" dirty="0">
                <a:solidFill>
                  <a:srgbClr val="F8F8F2"/>
                </a:solidFill>
                <a:latin typeface="Consolas" panose="020B0609020204030204" pitchFamily="49" charset="0"/>
              </a:rPr>
              <a:t> (s, s [</a:t>
            </a:r>
            <a:r>
              <a:rPr lang="en-IN" dirty="0" err="1">
                <a:solidFill>
                  <a:srgbClr val="F8F8F2"/>
                </a:solidFill>
                <a:latin typeface="Consolas" panose="020B0609020204030204" pitchFamily="49" charset="0"/>
              </a:rPr>
              <a:t>i</a:t>
            </a:r>
            <a:r>
              <a:rPr lang="en-IN" dirty="0">
                <a:solidFill>
                  <a:srgbClr val="F8F8F2"/>
                </a:solidFill>
                <a:latin typeface="Consolas" panose="020B0609020204030204" pitchFamily="49" charset="0"/>
              </a:rPr>
              <a:t>, j] </a:t>
            </a:r>
            <a:r>
              <a:rPr lang="en-IN" dirty="0">
                <a:solidFill>
                  <a:srgbClr val="F92672"/>
                </a:solidFill>
                <a:latin typeface="Consolas" panose="020B0609020204030204" pitchFamily="49" charset="0"/>
              </a:rPr>
              <a:t>+</a:t>
            </a:r>
            <a:r>
              <a:rPr lang="en-IN" dirty="0">
                <a:solidFill>
                  <a:srgbClr val="F8F8F2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AE81FF"/>
                </a:solidFill>
                <a:latin typeface="Consolas" panose="020B0609020204030204" pitchFamily="49" charset="0"/>
              </a:rPr>
              <a:t>1</a:t>
            </a:r>
            <a:r>
              <a:rPr lang="en-IN" dirty="0">
                <a:solidFill>
                  <a:srgbClr val="F8F8F2"/>
                </a:solidFill>
                <a:latin typeface="Consolas" panose="020B0609020204030204" pitchFamily="49" charset="0"/>
              </a:rPr>
              <a:t>, j)</a:t>
            </a:r>
          </a:p>
          <a:p>
            <a:pPr marL="0" indent="0">
              <a:buNone/>
            </a:pPr>
            <a:r>
              <a:rPr lang="en-IN" dirty="0">
                <a:solidFill>
                  <a:srgbClr val="F8F8F2"/>
                </a:solidFill>
                <a:latin typeface="Consolas" panose="020B0609020204030204" pitchFamily="49" charset="0"/>
              </a:rPr>
              <a:t>        print </a:t>
            </a:r>
            <a:r>
              <a:rPr lang="en-IN" dirty="0" smtClean="0">
                <a:solidFill>
                  <a:srgbClr val="E6DB74"/>
                </a:solidFill>
                <a:latin typeface="Consolas" panose="020B0609020204030204" pitchFamily="49" charset="0"/>
              </a:rPr>
              <a:t>")"</a:t>
            </a:r>
            <a:endParaRPr lang="en-IN" dirty="0">
              <a:solidFill>
                <a:srgbClr val="F8F8F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9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Chain Multiplication using Dynamic Programming</a:t>
            </a:r>
          </a:p>
        </p:txBody>
      </p:sp>
      <p:graphicFrame>
        <p:nvGraphicFramePr>
          <p:cNvPr id="29" name="Group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023433"/>
              </p:ext>
            </p:extLst>
          </p:nvPr>
        </p:nvGraphicFramePr>
        <p:xfrm>
          <a:off x="3050495" y="1103081"/>
          <a:ext cx="5962650" cy="746358"/>
        </p:xfrm>
        <a:graphic>
          <a:graphicData uri="http://schemas.openxmlformats.org/drawingml/2006/table">
            <a:tbl>
              <a:tblPr/>
              <a:tblGrid>
                <a:gridCol w="1377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06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Matrix</a:t>
                      </a:r>
                    </a:p>
                  </a:txBody>
                  <a:tcPr marT="45681" marB="4568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</a:t>
                      </a:r>
                      <a:r>
                        <a:rPr kumimoji="0" lang="en-US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681" marB="456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</a:t>
                      </a:r>
                      <a:r>
                        <a:rPr kumimoji="0" lang="en-US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681" marB="456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</a:t>
                      </a:r>
                      <a:r>
                        <a:rPr kumimoji="0" lang="en-US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681" marB="456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</a:t>
                      </a:r>
                      <a:r>
                        <a:rPr kumimoji="0" lang="en-US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681" marB="456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</a:t>
                      </a:r>
                      <a:r>
                        <a:rPr kumimoji="0" lang="en-US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681" marB="456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</a:t>
                      </a:r>
                      <a:r>
                        <a:rPr kumimoji="0" lang="en-US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6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T="45681" marB="456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4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Dimensions</a:t>
                      </a:r>
                    </a:p>
                  </a:txBody>
                  <a:tcPr marT="45681" marB="4568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10x20</a:t>
                      </a:r>
                    </a:p>
                  </a:txBody>
                  <a:tcPr marT="45681" marB="456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20x5</a:t>
                      </a:r>
                    </a:p>
                  </a:txBody>
                  <a:tcPr marT="45681" marB="456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5x15</a:t>
                      </a:r>
                    </a:p>
                  </a:txBody>
                  <a:tcPr marT="45681" marB="456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15x50</a:t>
                      </a:r>
                    </a:p>
                  </a:txBody>
                  <a:tcPr marT="45681" marB="456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50x10</a:t>
                      </a:r>
                    </a:p>
                  </a:txBody>
                  <a:tcPr marT="45681" marB="456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10x15</a:t>
                      </a:r>
                    </a:p>
                  </a:txBody>
                  <a:tcPr marT="45681" marB="4568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2" name="Rectangle 5"/>
          <p:cNvSpPr>
            <a:spLocks noChangeArrowheads="1"/>
          </p:cNvSpPr>
          <p:nvPr/>
        </p:nvSpPr>
        <p:spPr bwMode="auto">
          <a:xfrm>
            <a:off x="319201" y="2446044"/>
            <a:ext cx="6096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AD1457"/>
              </a:buClr>
              <a:buFont typeface="Wingdings" panose="05000000000000000000" pitchFamily="2" charset="2"/>
              <a:buChar char="Ø"/>
            </a:pPr>
            <a:r>
              <a:rPr lang="en-US" altLang="en-US" sz="2000" dirty="0"/>
              <a:t>Chains of length 2 are easy, as there is no minimization required, so</a:t>
            </a:r>
          </a:p>
          <a:p>
            <a:pPr eaLnBrk="1" hangingPunct="1">
              <a:spcBef>
                <a:spcPct val="20000"/>
              </a:spcBef>
              <a:buClr>
                <a:srgbClr val="AD1457"/>
              </a:buClr>
              <a:buFont typeface="Wingdings" panose="05000000000000000000" pitchFamily="2" charset="2"/>
              <a:buChar char="Ø"/>
            </a:pPr>
            <a:r>
              <a:rPr lang="en-US" altLang="en-US" sz="2000" dirty="0"/>
              <a:t>m[</a:t>
            </a:r>
            <a:r>
              <a:rPr lang="en-US" altLang="en-US" sz="2000" dirty="0" err="1"/>
              <a:t>i</a:t>
            </a:r>
            <a:r>
              <a:rPr lang="en-US" altLang="en-US" sz="2000" dirty="0"/>
              <a:t>, i+1] = p</a:t>
            </a:r>
            <a:r>
              <a:rPr lang="en-US" altLang="en-US" sz="2000" baseline="-25000" dirty="0"/>
              <a:t>i-1</a:t>
            </a:r>
            <a:r>
              <a:rPr lang="en-US" altLang="en-US" sz="2000" dirty="0"/>
              <a:t>p</a:t>
            </a:r>
            <a:r>
              <a:rPr lang="en-US" altLang="en-US" sz="2000" baseline="-25000" dirty="0"/>
              <a:t>i</a:t>
            </a:r>
            <a:r>
              <a:rPr lang="en-US" altLang="en-US" sz="2000" dirty="0"/>
              <a:t>p</a:t>
            </a:r>
            <a:r>
              <a:rPr lang="en-US" altLang="en-US" sz="2000" baseline="-25000" dirty="0"/>
              <a:t>i+1</a:t>
            </a:r>
            <a:endParaRPr lang="en-US" altLang="en-US" sz="2000" dirty="0"/>
          </a:p>
        </p:txBody>
      </p:sp>
      <p:sp>
        <p:nvSpPr>
          <p:cNvPr id="43" name="Rectangle 88"/>
          <p:cNvSpPr>
            <a:spLocks noChangeArrowheads="1"/>
          </p:cNvSpPr>
          <p:nvPr/>
        </p:nvSpPr>
        <p:spPr bwMode="auto">
          <a:xfrm>
            <a:off x="319201" y="5189244"/>
            <a:ext cx="4495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AD1457"/>
              </a:buClr>
              <a:buFont typeface="Wingdings" panose="05000000000000000000" pitchFamily="2" charset="2"/>
              <a:buChar char="Ø"/>
            </a:pPr>
            <a:r>
              <a:rPr lang="en-US" altLang="en-US" sz="2000" dirty="0"/>
              <a:t>m[5, 6] = 50x10x15 = 7500</a:t>
            </a:r>
          </a:p>
        </p:txBody>
      </p:sp>
      <p:sp>
        <p:nvSpPr>
          <p:cNvPr id="44" name="Rectangle 89"/>
          <p:cNvSpPr>
            <a:spLocks noChangeArrowheads="1"/>
          </p:cNvSpPr>
          <p:nvPr/>
        </p:nvSpPr>
        <p:spPr bwMode="auto">
          <a:xfrm>
            <a:off x="319201" y="3665244"/>
            <a:ext cx="3733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AD1457"/>
              </a:buClr>
              <a:buFont typeface="Wingdings" panose="05000000000000000000" pitchFamily="2" charset="2"/>
              <a:buChar char="Ø"/>
            </a:pPr>
            <a:r>
              <a:rPr lang="en-US" altLang="en-US" sz="2000" dirty="0"/>
              <a:t>m[1, 2] = 10x20x5 = 1000</a:t>
            </a:r>
          </a:p>
        </p:txBody>
      </p:sp>
      <p:sp>
        <p:nvSpPr>
          <p:cNvPr id="45" name="Rectangle 90"/>
          <p:cNvSpPr>
            <a:spLocks noChangeArrowheads="1"/>
          </p:cNvSpPr>
          <p:nvPr/>
        </p:nvSpPr>
        <p:spPr bwMode="auto">
          <a:xfrm>
            <a:off x="319201" y="4046244"/>
            <a:ext cx="3733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AD1457"/>
              </a:buClr>
              <a:buFont typeface="Wingdings" panose="05000000000000000000" pitchFamily="2" charset="2"/>
              <a:buChar char="Ø"/>
            </a:pPr>
            <a:r>
              <a:rPr lang="en-US" altLang="en-US" sz="2000" dirty="0"/>
              <a:t>m[2, 3] = 20x5x15 = 1500</a:t>
            </a:r>
          </a:p>
        </p:txBody>
      </p:sp>
      <p:sp>
        <p:nvSpPr>
          <p:cNvPr id="46" name="Rectangle 91"/>
          <p:cNvSpPr>
            <a:spLocks noChangeArrowheads="1"/>
          </p:cNvSpPr>
          <p:nvPr/>
        </p:nvSpPr>
        <p:spPr bwMode="auto">
          <a:xfrm>
            <a:off x="319201" y="4427244"/>
            <a:ext cx="3810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AD1457"/>
              </a:buClr>
              <a:buFont typeface="Wingdings" panose="05000000000000000000" pitchFamily="2" charset="2"/>
              <a:buChar char="Ø"/>
            </a:pPr>
            <a:r>
              <a:rPr lang="en-US" altLang="en-US" sz="2000" dirty="0"/>
              <a:t>m[3, 4] = 5x15x50 = 3750</a:t>
            </a:r>
          </a:p>
        </p:txBody>
      </p:sp>
      <p:sp>
        <p:nvSpPr>
          <p:cNvPr id="47" name="Rectangle 92"/>
          <p:cNvSpPr>
            <a:spLocks noChangeArrowheads="1"/>
          </p:cNvSpPr>
          <p:nvPr/>
        </p:nvSpPr>
        <p:spPr bwMode="auto">
          <a:xfrm>
            <a:off x="319201" y="4808244"/>
            <a:ext cx="449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AD1457"/>
              </a:buClr>
              <a:buFont typeface="Wingdings" panose="05000000000000000000" pitchFamily="2" charset="2"/>
              <a:buChar char="Ø"/>
            </a:pPr>
            <a:r>
              <a:rPr lang="en-US" altLang="en-US" sz="2000" dirty="0"/>
              <a:t>m[4, 5] = 15x50x10 = 7500</a:t>
            </a:r>
          </a:p>
        </p:txBody>
      </p:sp>
      <p:graphicFrame>
        <p:nvGraphicFramePr>
          <p:cNvPr id="48" name="Group 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544242"/>
              </p:ext>
            </p:extLst>
          </p:nvPr>
        </p:nvGraphicFramePr>
        <p:xfrm>
          <a:off x="6415201" y="2537532"/>
          <a:ext cx="5334000" cy="2621256"/>
        </p:xfrm>
        <a:graphic>
          <a:graphicData uri="http://schemas.openxmlformats.org/drawingml/2006/table">
            <a:tbl>
              <a:tblPr/>
              <a:tblGrid>
                <a:gridCol w="557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6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1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i\j</a:t>
                      </a: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1         2         3         4          5          6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7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6</a:t>
                      </a: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        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                 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                           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                                     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                                                 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9" name="Text Box 109"/>
          <p:cNvSpPr txBox="1">
            <a:spLocks noChangeArrowheads="1"/>
          </p:cNvSpPr>
          <p:nvPr/>
        </p:nvSpPr>
        <p:spPr bwMode="auto">
          <a:xfrm>
            <a:off x="7067664" y="2972507"/>
            <a:ext cx="304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/>
              <a:t>0</a:t>
            </a:r>
          </a:p>
        </p:txBody>
      </p:sp>
      <p:sp>
        <p:nvSpPr>
          <p:cNvPr id="50" name="Text Box 110"/>
          <p:cNvSpPr txBox="1">
            <a:spLocks noChangeArrowheads="1"/>
          </p:cNvSpPr>
          <p:nvPr/>
        </p:nvSpPr>
        <p:spPr bwMode="auto">
          <a:xfrm>
            <a:off x="7863001" y="3293182"/>
            <a:ext cx="304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/>
              <a:t>0</a:t>
            </a:r>
          </a:p>
        </p:txBody>
      </p:sp>
      <p:sp>
        <p:nvSpPr>
          <p:cNvPr id="51" name="Text Box 111"/>
          <p:cNvSpPr txBox="1">
            <a:spLocks noChangeArrowheads="1"/>
          </p:cNvSpPr>
          <p:nvPr/>
        </p:nvSpPr>
        <p:spPr bwMode="auto">
          <a:xfrm>
            <a:off x="8625001" y="3674182"/>
            <a:ext cx="304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/>
              <a:t>0</a:t>
            </a:r>
          </a:p>
        </p:txBody>
      </p:sp>
      <p:sp>
        <p:nvSpPr>
          <p:cNvPr id="52" name="Text Box 112"/>
          <p:cNvSpPr txBox="1">
            <a:spLocks noChangeArrowheads="1"/>
          </p:cNvSpPr>
          <p:nvPr/>
        </p:nvSpPr>
        <p:spPr bwMode="auto">
          <a:xfrm>
            <a:off x="9387001" y="4086932"/>
            <a:ext cx="304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/>
              <a:t>0</a:t>
            </a:r>
          </a:p>
        </p:txBody>
      </p:sp>
      <p:sp>
        <p:nvSpPr>
          <p:cNvPr id="53" name="Text Box 113"/>
          <p:cNvSpPr txBox="1">
            <a:spLocks noChangeArrowheads="1"/>
          </p:cNvSpPr>
          <p:nvPr/>
        </p:nvSpPr>
        <p:spPr bwMode="auto">
          <a:xfrm>
            <a:off x="10225201" y="4436182"/>
            <a:ext cx="304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/>
              <a:t>0</a:t>
            </a:r>
          </a:p>
        </p:txBody>
      </p:sp>
      <p:sp>
        <p:nvSpPr>
          <p:cNvPr id="54" name="Text Box 114"/>
          <p:cNvSpPr txBox="1">
            <a:spLocks noChangeArrowheads="1"/>
          </p:cNvSpPr>
          <p:nvPr/>
        </p:nvSpPr>
        <p:spPr bwMode="auto">
          <a:xfrm>
            <a:off x="11063401" y="4756857"/>
            <a:ext cx="304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/>
              <a:t>0</a:t>
            </a:r>
          </a:p>
        </p:txBody>
      </p:sp>
      <p:sp>
        <p:nvSpPr>
          <p:cNvPr id="55" name="Text Box 115"/>
          <p:cNvSpPr txBox="1">
            <a:spLocks noChangeArrowheads="1"/>
          </p:cNvSpPr>
          <p:nvPr/>
        </p:nvSpPr>
        <p:spPr bwMode="auto">
          <a:xfrm>
            <a:off x="7634401" y="2913770"/>
            <a:ext cx="8524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 dirty="0">
                <a:solidFill>
                  <a:srgbClr val="C00000"/>
                </a:solidFill>
              </a:rPr>
              <a:t>1000</a:t>
            </a:r>
          </a:p>
        </p:txBody>
      </p:sp>
      <p:sp>
        <p:nvSpPr>
          <p:cNvPr id="56" name="Text Box 116"/>
          <p:cNvSpPr txBox="1">
            <a:spLocks noChangeArrowheads="1"/>
          </p:cNvSpPr>
          <p:nvPr/>
        </p:nvSpPr>
        <p:spPr bwMode="auto">
          <a:xfrm>
            <a:off x="8320201" y="3294770"/>
            <a:ext cx="8524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 dirty="0">
                <a:solidFill>
                  <a:srgbClr val="C00000"/>
                </a:solidFill>
              </a:rPr>
              <a:t>1500</a:t>
            </a:r>
          </a:p>
        </p:txBody>
      </p:sp>
      <p:sp>
        <p:nvSpPr>
          <p:cNvPr id="57" name="Text Box 117"/>
          <p:cNvSpPr txBox="1">
            <a:spLocks noChangeArrowheads="1"/>
          </p:cNvSpPr>
          <p:nvPr/>
        </p:nvSpPr>
        <p:spPr bwMode="auto">
          <a:xfrm>
            <a:off x="9082201" y="3675770"/>
            <a:ext cx="8524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 dirty="0">
                <a:solidFill>
                  <a:srgbClr val="C00000"/>
                </a:solidFill>
              </a:rPr>
              <a:t>3750</a:t>
            </a:r>
          </a:p>
        </p:txBody>
      </p:sp>
      <p:sp>
        <p:nvSpPr>
          <p:cNvPr id="58" name="Text Box 118"/>
          <p:cNvSpPr txBox="1">
            <a:spLocks noChangeArrowheads="1"/>
          </p:cNvSpPr>
          <p:nvPr/>
        </p:nvSpPr>
        <p:spPr bwMode="auto">
          <a:xfrm>
            <a:off x="9982314" y="4086932"/>
            <a:ext cx="8524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 dirty="0">
                <a:solidFill>
                  <a:srgbClr val="C00000"/>
                </a:solidFill>
              </a:rPr>
              <a:t>7500</a:t>
            </a:r>
          </a:p>
        </p:txBody>
      </p:sp>
      <p:sp>
        <p:nvSpPr>
          <p:cNvPr id="59" name="Text Box 119"/>
          <p:cNvSpPr txBox="1">
            <a:spLocks noChangeArrowheads="1"/>
          </p:cNvSpPr>
          <p:nvPr/>
        </p:nvSpPr>
        <p:spPr bwMode="auto">
          <a:xfrm>
            <a:off x="10820514" y="4437770"/>
            <a:ext cx="8524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 dirty="0">
                <a:solidFill>
                  <a:srgbClr val="C00000"/>
                </a:solidFill>
              </a:rPr>
              <a:t>7500</a:t>
            </a:r>
          </a:p>
        </p:txBody>
      </p:sp>
    </p:spTree>
    <p:extLst>
      <p:ext uri="{BB962C8B-B14F-4D97-AF65-F5344CB8AC3E}">
        <p14:creationId xmlns:p14="http://schemas.microsoft.com/office/powerpoint/2010/main" val="260829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6" grpId="0"/>
      <p:bldP spid="47" grpId="0"/>
      <p:bldP spid="55" grpId="0"/>
      <p:bldP spid="56" grpId="0"/>
      <p:bldP spid="57" grpId="0"/>
      <p:bldP spid="58" grpId="0"/>
      <p:bldP spid="5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Chain Multiplication using Dynamic Programming</a:t>
            </a:r>
          </a:p>
        </p:txBody>
      </p:sp>
      <p:sp>
        <p:nvSpPr>
          <p:cNvPr id="51" name="Rectangle 5"/>
          <p:cNvSpPr>
            <a:spLocks noChangeArrowheads="1"/>
          </p:cNvSpPr>
          <p:nvPr/>
        </p:nvSpPr>
        <p:spPr bwMode="auto">
          <a:xfrm>
            <a:off x="0" y="914400"/>
            <a:ext cx="6248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3538" indent="-3635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AD1457"/>
              </a:buClr>
              <a:buFont typeface="Wingdings" panose="05000000000000000000" pitchFamily="2" charset="2"/>
              <a:buChar char="Ø"/>
            </a:pPr>
            <a:r>
              <a:rPr lang="en-US" altLang="en-US" sz="2000" dirty="0"/>
              <a:t>Chains of length 3 require some minimization – but only one each.</a:t>
            </a:r>
          </a:p>
        </p:txBody>
      </p:sp>
      <p:graphicFrame>
        <p:nvGraphicFramePr>
          <p:cNvPr id="52" name="Group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087746"/>
              </p:ext>
            </p:extLst>
          </p:nvPr>
        </p:nvGraphicFramePr>
        <p:xfrm>
          <a:off x="6768059" y="1699272"/>
          <a:ext cx="5334000" cy="2621256"/>
        </p:xfrm>
        <a:graphic>
          <a:graphicData uri="http://schemas.openxmlformats.org/drawingml/2006/table">
            <a:tbl>
              <a:tblPr/>
              <a:tblGrid>
                <a:gridCol w="557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6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1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i\j</a:t>
                      </a: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1         2         3         4          5          6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7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6</a:t>
                      </a: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        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                 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                           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                                     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                                                 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3" name="Text Box 17"/>
          <p:cNvSpPr txBox="1">
            <a:spLocks noChangeArrowheads="1"/>
          </p:cNvSpPr>
          <p:nvPr/>
        </p:nvSpPr>
        <p:spPr bwMode="auto">
          <a:xfrm>
            <a:off x="7420522" y="2134247"/>
            <a:ext cx="304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/>
              <a:t>0</a:t>
            </a:r>
          </a:p>
        </p:txBody>
      </p:sp>
      <p:sp>
        <p:nvSpPr>
          <p:cNvPr id="54" name="Text Box 18"/>
          <p:cNvSpPr txBox="1">
            <a:spLocks noChangeArrowheads="1"/>
          </p:cNvSpPr>
          <p:nvPr/>
        </p:nvSpPr>
        <p:spPr bwMode="auto">
          <a:xfrm>
            <a:off x="8215859" y="2454922"/>
            <a:ext cx="304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/>
              <a:t>0</a:t>
            </a:r>
          </a:p>
        </p:txBody>
      </p:sp>
      <p:sp>
        <p:nvSpPr>
          <p:cNvPr id="55" name="Text Box 19"/>
          <p:cNvSpPr txBox="1">
            <a:spLocks noChangeArrowheads="1"/>
          </p:cNvSpPr>
          <p:nvPr/>
        </p:nvSpPr>
        <p:spPr bwMode="auto">
          <a:xfrm>
            <a:off x="8977859" y="2835922"/>
            <a:ext cx="304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/>
              <a:t>0</a:t>
            </a:r>
          </a:p>
        </p:txBody>
      </p:sp>
      <p:sp>
        <p:nvSpPr>
          <p:cNvPr id="56" name="Text Box 20"/>
          <p:cNvSpPr txBox="1">
            <a:spLocks noChangeArrowheads="1"/>
          </p:cNvSpPr>
          <p:nvPr/>
        </p:nvSpPr>
        <p:spPr bwMode="auto">
          <a:xfrm>
            <a:off x="9739859" y="3248672"/>
            <a:ext cx="304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/>
              <a:t>0</a:t>
            </a:r>
          </a:p>
        </p:txBody>
      </p:sp>
      <p:sp>
        <p:nvSpPr>
          <p:cNvPr id="57" name="Text Box 21"/>
          <p:cNvSpPr txBox="1">
            <a:spLocks noChangeArrowheads="1"/>
          </p:cNvSpPr>
          <p:nvPr/>
        </p:nvSpPr>
        <p:spPr bwMode="auto">
          <a:xfrm>
            <a:off x="10578059" y="3597922"/>
            <a:ext cx="304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/>
              <a:t>0</a:t>
            </a:r>
          </a:p>
        </p:txBody>
      </p:sp>
      <p:sp>
        <p:nvSpPr>
          <p:cNvPr id="58" name="Text Box 22"/>
          <p:cNvSpPr txBox="1">
            <a:spLocks noChangeArrowheads="1"/>
          </p:cNvSpPr>
          <p:nvPr/>
        </p:nvSpPr>
        <p:spPr bwMode="auto">
          <a:xfrm>
            <a:off x="11416259" y="3918597"/>
            <a:ext cx="304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/>
              <a:t>0</a:t>
            </a:r>
          </a:p>
        </p:txBody>
      </p:sp>
      <p:sp>
        <p:nvSpPr>
          <p:cNvPr id="59" name="Rectangle 24"/>
          <p:cNvSpPr>
            <a:spLocks noChangeArrowheads="1"/>
          </p:cNvSpPr>
          <p:nvPr/>
        </p:nvSpPr>
        <p:spPr bwMode="auto">
          <a:xfrm>
            <a:off x="0" y="1524000"/>
            <a:ext cx="685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3538" indent="-3635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AD1457"/>
              </a:buClr>
              <a:buFont typeface="Wingdings" panose="05000000000000000000" pitchFamily="2" charset="2"/>
              <a:buChar char="Ø"/>
            </a:pPr>
            <a:r>
              <a:rPr lang="en-US" altLang="en-US" sz="1800" dirty="0"/>
              <a:t>m[1,3]=min{(m[1,1]+m[2,3]+p</a:t>
            </a:r>
            <a:r>
              <a:rPr lang="en-US" altLang="en-US" sz="1800" baseline="-25000" dirty="0"/>
              <a:t>0</a:t>
            </a:r>
            <a:r>
              <a:rPr lang="en-US" altLang="en-US" sz="1800" dirty="0"/>
              <a:t>p</a:t>
            </a:r>
            <a:r>
              <a:rPr lang="en-US" altLang="en-US" sz="1800" baseline="-25000" dirty="0"/>
              <a:t>1</a:t>
            </a:r>
            <a:r>
              <a:rPr lang="en-US" altLang="en-US" sz="1800" dirty="0"/>
              <a:t>p</a:t>
            </a:r>
            <a:r>
              <a:rPr lang="en-US" altLang="en-US" sz="1800" baseline="-25000" dirty="0"/>
              <a:t>3</a:t>
            </a:r>
            <a:r>
              <a:rPr lang="en-US" altLang="en-US" sz="1800" dirty="0"/>
              <a:t>),(m[1,2]+m[3,3]+p</a:t>
            </a:r>
            <a:r>
              <a:rPr lang="en-US" altLang="en-US" sz="1800" baseline="-25000" dirty="0"/>
              <a:t>0</a:t>
            </a:r>
            <a:r>
              <a:rPr lang="en-US" altLang="en-US" sz="1800" dirty="0"/>
              <a:t>p</a:t>
            </a:r>
            <a:r>
              <a:rPr lang="en-US" altLang="en-US" sz="1800" baseline="-25000" dirty="0"/>
              <a:t>2</a:t>
            </a:r>
            <a:r>
              <a:rPr lang="en-US" altLang="en-US" sz="1800" dirty="0"/>
              <a:t>p</a:t>
            </a:r>
            <a:r>
              <a:rPr lang="en-US" altLang="en-US" sz="1800" baseline="-25000" dirty="0"/>
              <a:t>3</a:t>
            </a:r>
            <a:r>
              <a:rPr lang="en-US" altLang="en-US" sz="1800" dirty="0"/>
              <a:t>)}</a:t>
            </a:r>
          </a:p>
          <a:p>
            <a:pPr eaLnBrk="1" hangingPunct="1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buNone/>
            </a:pPr>
            <a:r>
              <a:rPr lang="en-US" altLang="en-US" sz="1800" dirty="0"/>
              <a:t>		 = min{(0+1500+10x20x15), (1000+0+10x5x15)}</a:t>
            </a:r>
          </a:p>
          <a:p>
            <a:pPr eaLnBrk="1" hangingPunct="1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buNone/>
            </a:pPr>
            <a:r>
              <a:rPr lang="en-US" altLang="en-US" sz="1800" dirty="0"/>
              <a:t>		 = min { 4500, 1750 } = 1750</a:t>
            </a:r>
          </a:p>
        </p:txBody>
      </p:sp>
      <p:sp>
        <p:nvSpPr>
          <p:cNvPr id="60" name="Text Box 28"/>
          <p:cNvSpPr txBox="1">
            <a:spLocks noChangeArrowheads="1"/>
          </p:cNvSpPr>
          <p:nvPr/>
        </p:nvSpPr>
        <p:spPr bwMode="auto">
          <a:xfrm>
            <a:off x="7987259" y="2075510"/>
            <a:ext cx="8524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/>
              <a:t>1000</a:t>
            </a:r>
          </a:p>
        </p:txBody>
      </p:sp>
      <p:sp>
        <p:nvSpPr>
          <p:cNvPr id="61" name="Text Box 29"/>
          <p:cNvSpPr txBox="1">
            <a:spLocks noChangeArrowheads="1"/>
          </p:cNvSpPr>
          <p:nvPr/>
        </p:nvSpPr>
        <p:spPr bwMode="auto">
          <a:xfrm>
            <a:off x="8673059" y="2456510"/>
            <a:ext cx="8524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/>
              <a:t>1500</a:t>
            </a:r>
          </a:p>
        </p:txBody>
      </p:sp>
      <p:sp>
        <p:nvSpPr>
          <p:cNvPr id="62" name="Text Box 30"/>
          <p:cNvSpPr txBox="1">
            <a:spLocks noChangeArrowheads="1"/>
          </p:cNvSpPr>
          <p:nvPr/>
        </p:nvSpPr>
        <p:spPr bwMode="auto">
          <a:xfrm>
            <a:off x="9435059" y="2837510"/>
            <a:ext cx="8524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/>
              <a:t>3750</a:t>
            </a:r>
          </a:p>
        </p:txBody>
      </p:sp>
      <p:sp>
        <p:nvSpPr>
          <p:cNvPr id="63" name="Text Box 31"/>
          <p:cNvSpPr txBox="1">
            <a:spLocks noChangeArrowheads="1"/>
          </p:cNvSpPr>
          <p:nvPr/>
        </p:nvSpPr>
        <p:spPr bwMode="auto">
          <a:xfrm>
            <a:off x="10335172" y="3248672"/>
            <a:ext cx="8524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/>
              <a:t>7500</a:t>
            </a:r>
          </a:p>
        </p:txBody>
      </p:sp>
      <p:sp>
        <p:nvSpPr>
          <p:cNvPr id="64" name="Text Box 32"/>
          <p:cNvSpPr txBox="1">
            <a:spLocks noChangeArrowheads="1"/>
          </p:cNvSpPr>
          <p:nvPr/>
        </p:nvSpPr>
        <p:spPr bwMode="auto">
          <a:xfrm>
            <a:off x="11173372" y="3599510"/>
            <a:ext cx="8524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/>
              <a:t>7500</a:t>
            </a:r>
          </a:p>
        </p:txBody>
      </p:sp>
      <p:sp>
        <p:nvSpPr>
          <p:cNvPr id="65" name="Rectangle 33"/>
          <p:cNvSpPr>
            <a:spLocks noChangeArrowheads="1"/>
          </p:cNvSpPr>
          <p:nvPr/>
        </p:nvSpPr>
        <p:spPr bwMode="auto">
          <a:xfrm>
            <a:off x="0" y="2514600"/>
            <a:ext cx="685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3538" indent="-3635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AD1457"/>
              </a:buClr>
              <a:buFont typeface="Wingdings" panose="05000000000000000000" pitchFamily="2" charset="2"/>
              <a:buChar char="Ø"/>
            </a:pPr>
            <a:r>
              <a:rPr lang="en-US" altLang="en-US" sz="1800" dirty="0"/>
              <a:t>m[2,4]=min{(m[2,2]+m[3,4]+p</a:t>
            </a:r>
            <a:r>
              <a:rPr lang="en-US" altLang="en-US" sz="1800" baseline="-25000" dirty="0"/>
              <a:t>1</a:t>
            </a:r>
            <a:r>
              <a:rPr lang="en-US" altLang="en-US" sz="1800" dirty="0"/>
              <a:t>p</a:t>
            </a:r>
            <a:r>
              <a:rPr lang="en-US" altLang="en-US" sz="1800" baseline="-25000" dirty="0"/>
              <a:t>2</a:t>
            </a:r>
            <a:r>
              <a:rPr lang="en-US" altLang="en-US" sz="1800" dirty="0"/>
              <a:t>p</a:t>
            </a:r>
            <a:r>
              <a:rPr lang="en-US" altLang="en-US" sz="1800" baseline="-25000" dirty="0"/>
              <a:t>4</a:t>
            </a:r>
            <a:r>
              <a:rPr lang="en-US" altLang="en-US" sz="1800" dirty="0"/>
              <a:t>),(m[2,3]+m[4,4]+p</a:t>
            </a:r>
            <a:r>
              <a:rPr lang="en-US" altLang="en-US" sz="1800" baseline="-25000" dirty="0"/>
              <a:t>1</a:t>
            </a:r>
            <a:r>
              <a:rPr lang="en-US" altLang="en-US" sz="1800" dirty="0"/>
              <a:t>p</a:t>
            </a:r>
            <a:r>
              <a:rPr lang="en-US" altLang="en-US" sz="1800" baseline="-25000" dirty="0"/>
              <a:t>3</a:t>
            </a:r>
            <a:r>
              <a:rPr lang="en-US" altLang="en-US" sz="1800" dirty="0"/>
              <a:t>p</a:t>
            </a:r>
            <a:r>
              <a:rPr lang="en-US" altLang="en-US" sz="1800" baseline="-25000" dirty="0"/>
              <a:t>4</a:t>
            </a:r>
            <a:r>
              <a:rPr lang="en-US" altLang="en-US" sz="1800" dirty="0"/>
              <a:t>)}</a:t>
            </a:r>
          </a:p>
          <a:p>
            <a:pPr eaLnBrk="1" hangingPunct="1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buNone/>
            </a:pPr>
            <a:r>
              <a:rPr lang="en-US" altLang="en-US" sz="1800" dirty="0"/>
              <a:t>		 = min{(0+3750+20x5x50), (1500+0+20x15x50)}</a:t>
            </a:r>
          </a:p>
          <a:p>
            <a:pPr eaLnBrk="1" hangingPunct="1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buNone/>
            </a:pPr>
            <a:r>
              <a:rPr lang="en-US" altLang="en-US" sz="1800" dirty="0"/>
              <a:t>		 = min { 8750, 16500 } = 8750</a:t>
            </a:r>
          </a:p>
        </p:txBody>
      </p:sp>
      <p:sp>
        <p:nvSpPr>
          <p:cNvPr id="66" name="Rectangle 34"/>
          <p:cNvSpPr>
            <a:spLocks noChangeArrowheads="1"/>
          </p:cNvSpPr>
          <p:nvPr/>
        </p:nvSpPr>
        <p:spPr bwMode="auto">
          <a:xfrm>
            <a:off x="0" y="3505200"/>
            <a:ext cx="685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3538" indent="-3635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AD1457"/>
              </a:buClr>
              <a:buFont typeface="Wingdings" panose="05000000000000000000" pitchFamily="2" charset="2"/>
              <a:buChar char="Ø"/>
            </a:pPr>
            <a:r>
              <a:rPr lang="en-US" altLang="en-US" sz="1800" dirty="0"/>
              <a:t>m[3,5]=min{(m[3,3]+m[4,5]+p</a:t>
            </a:r>
            <a:r>
              <a:rPr lang="en-US" altLang="en-US" sz="1800" baseline="-25000" dirty="0"/>
              <a:t>2</a:t>
            </a:r>
            <a:r>
              <a:rPr lang="en-US" altLang="en-US" sz="1800" dirty="0"/>
              <a:t>p</a:t>
            </a:r>
            <a:r>
              <a:rPr lang="en-US" altLang="en-US" sz="1800" baseline="-25000" dirty="0"/>
              <a:t>3</a:t>
            </a:r>
            <a:r>
              <a:rPr lang="en-US" altLang="en-US" sz="1800" dirty="0"/>
              <a:t>p</a:t>
            </a:r>
            <a:r>
              <a:rPr lang="en-US" altLang="en-US" sz="1800" baseline="-25000" dirty="0"/>
              <a:t>5</a:t>
            </a:r>
            <a:r>
              <a:rPr lang="en-US" altLang="en-US" sz="1800" dirty="0"/>
              <a:t>),(m[3,4]+m[5,5]+p</a:t>
            </a:r>
            <a:r>
              <a:rPr lang="en-US" altLang="en-US" sz="1800" baseline="-25000" dirty="0"/>
              <a:t>2</a:t>
            </a:r>
            <a:r>
              <a:rPr lang="en-US" altLang="en-US" sz="1800" dirty="0"/>
              <a:t>p</a:t>
            </a:r>
            <a:r>
              <a:rPr lang="en-US" altLang="en-US" sz="1800" baseline="-25000" dirty="0"/>
              <a:t>4</a:t>
            </a:r>
            <a:r>
              <a:rPr lang="en-US" altLang="en-US" sz="1800" dirty="0"/>
              <a:t>p</a:t>
            </a:r>
            <a:r>
              <a:rPr lang="en-US" altLang="en-US" sz="1800" baseline="-25000" dirty="0"/>
              <a:t>5</a:t>
            </a:r>
            <a:r>
              <a:rPr lang="en-US" altLang="en-US" sz="1800" dirty="0"/>
              <a:t>)}</a:t>
            </a:r>
          </a:p>
          <a:p>
            <a:pPr eaLnBrk="1" hangingPunct="1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buNone/>
            </a:pPr>
            <a:r>
              <a:rPr lang="en-US" altLang="en-US" sz="1800" dirty="0"/>
              <a:t>		 = min{(0+7500+5x15x10), (3750+0+5x50x10)}</a:t>
            </a:r>
          </a:p>
          <a:p>
            <a:pPr eaLnBrk="1" hangingPunct="1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buNone/>
            </a:pPr>
            <a:r>
              <a:rPr lang="en-US" altLang="en-US" sz="1800" dirty="0"/>
              <a:t>		 = min { 8250, 6250 } = 6250</a:t>
            </a:r>
          </a:p>
        </p:txBody>
      </p:sp>
      <p:sp>
        <p:nvSpPr>
          <p:cNvPr id="67" name="Rectangle 39"/>
          <p:cNvSpPr>
            <a:spLocks noChangeArrowheads="1"/>
          </p:cNvSpPr>
          <p:nvPr/>
        </p:nvSpPr>
        <p:spPr bwMode="auto">
          <a:xfrm>
            <a:off x="0" y="4495800"/>
            <a:ext cx="6858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3538" indent="-3635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AD1457"/>
              </a:buClr>
              <a:buFont typeface="Wingdings" panose="05000000000000000000" pitchFamily="2" charset="2"/>
              <a:buChar char="Ø"/>
            </a:pPr>
            <a:r>
              <a:rPr lang="en-US" altLang="en-US" sz="1800" dirty="0"/>
              <a:t>m[4,6]=min{(m[4,4]+m[5,6]+p</a:t>
            </a:r>
            <a:r>
              <a:rPr lang="en-US" altLang="en-US" sz="1800" baseline="-25000" dirty="0"/>
              <a:t>3</a:t>
            </a:r>
            <a:r>
              <a:rPr lang="en-US" altLang="en-US" sz="1800" dirty="0"/>
              <a:t>p</a:t>
            </a:r>
            <a:r>
              <a:rPr lang="en-US" altLang="en-US" sz="1800" baseline="-25000" dirty="0"/>
              <a:t>4</a:t>
            </a:r>
            <a:r>
              <a:rPr lang="en-US" altLang="en-US" sz="1800" dirty="0"/>
              <a:t>p</a:t>
            </a:r>
            <a:r>
              <a:rPr lang="en-US" altLang="en-US" sz="1800" baseline="-25000" dirty="0"/>
              <a:t>6</a:t>
            </a:r>
            <a:r>
              <a:rPr lang="en-US" altLang="en-US" sz="1800" dirty="0"/>
              <a:t>),(m[4,5]+m[6,6]+p</a:t>
            </a:r>
            <a:r>
              <a:rPr lang="en-US" altLang="en-US" sz="1800" baseline="-25000" dirty="0"/>
              <a:t>3</a:t>
            </a:r>
            <a:r>
              <a:rPr lang="en-US" altLang="en-US" sz="1800" dirty="0"/>
              <a:t>p</a:t>
            </a:r>
            <a:r>
              <a:rPr lang="en-US" altLang="en-US" sz="1800" baseline="-25000" dirty="0"/>
              <a:t>5</a:t>
            </a:r>
            <a:r>
              <a:rPr lang="en-US" altLang="en-US" sz="1800" dirty="0"/>
              <a:t>p</a:t>
            </a:r>
            <a:r>
              <a:rPr lang="en-US" altLang="en-US" sz="1800" baseline="-25000" dirty="0"/>
              <a:t>6</a:t>
            </a:r>
            <a:r>
              <a:rPr lang="en-US" altLang="en-US" sz="1800" dirty="0"/>
              <a:t>)}</a:t>
            </a:r>
          </a:p>
          <a:p>
            <a:pPr eaLnBrk="1" hangingPunct="1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buNone/>
            </a:pPr>
            <a:r>
              <a:rPr lang="en-US" altLang="en-US" sz="1800" dirty="0"/>
              <a:t>		 = min{(0+7500+15x50x15), (7500+0+15x10x15)}</a:t>
            </a:r>
          </a:p>
          <a:p>
            <a:pPr eaLnBrk="1" hangingPunct="1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buNone/>
            </a:pPr>
            <a:r>
              <a:rPr lang="en-US" altLang="en-US" sz="1800" dirty="0"/>
              <a:t>		 = min { 18750, 9750 } = 9750</a:t>
            </a:r>
          </a:p>
        </p:txBody>
      </p:sp>
      <p:sp>
        <p:nvSpPr>
          <p:cNvPr id="68" name="Text Box 41"/>
          <p:cNvSpPr txBox="1">
            <a:spLocks noChangeArrowheads="1"/>
          </p:cNvSpPr>
          <p:nvPr/>
        </p:nvSpPr>
        <p:spPr bwMode="auto">
          <a:xfrm>
            <a:off x="8673059" y="2105672"/>
            <a:ext cx="8524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 dirty="0">
                <a:solidFill>
                  <a:srgbClr val="C00000"/>
                </a:solidFill>
              </a:rPr>
              <a:t>1750</a:t>
            </a:r>
          </a:p>
        </p:txBody>
      </p:sp>
      <p:sp>
        <p:nvSpPr>
          <p:cNvPr id="69" name="Text Box 42"/>
          <p:cNvSpPr txBox="1">
            <a:spLocks noChangeArrowheads="1"/>
          </p:cNvSpPr>
          <p:nvPr/>
        </p:nvSpPr>
        <p:spPr bwMode="auto">
          <a:xfrm>
            <a:off x="9496972" y="2453335"/>
            <a:ext cx="8524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 dirty="0">
                <a:solidFill>
                  <a:srgbClr val="C00000"/>
                </a:solidFill>
              </a:rPr>
              <a:t>8750</a:t>
            </a:r>
          </a:p>
        </p:txBody>
      </p:sp>
      <p:sp>
        <p:nvSpPr>
          <p:cNvPr id="70" name="Text Box 43"/>
          <p:cNvSpPr txBox="1">
            <a:spLocks noChangeArrowheads="1"/>
          </p:cNvSpPr>
          <p:nvPr/>
        </p:nvSpPr>
        <p:spPr bwMode="auto">
          <a:xfrm>
            <a:off x="10335172" y="2820047"/>
            <a:ext cx="8524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 dirty="0">
                <a:solidFill>
                  <a:srgbClr val="C00000"/>
                </a:solidFill>
              </a:rPr>
              <a:t>6250</a:t>
            </a:r>
          </a:p>
        </p:txBody>
      </p:sp>
      <p:sp>
        <p:nvSpPr>
          <p:cNvPr id="71" name="Text Box 44"/>
          <p:cNvSpPr txBox="1">
            <a:spLocks noChangeArrowheads="1"/>
          </p:cNvSpPr>
          <p:nvPr/>
        </p:nvSpPr>
        <p:spPr bwMode="auto">
          <a:xfrm>
            <a:off x="11173372" y="3248672"/>
            <a:ext cx="8524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 dirty="0">
                <a:solidFill>
                  <a:srgbClr val="C00000"/>
                </a:solidFill>
              </a:rPr>
              <a:t>9750</a:t>
            </a:r>
          </a:p>
        </p:txBody>
      </p:sp>
    </p:spTree>
    <p:extLst>
      <p:ext uri="{BB962C8B-B14F-4D97-AF65-F5344CB8AC3E}">
        <p14:creationId xmlns:p14="http://schemas.microsoft.com/office/powerpoint/2010/main" val="18385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5" grpId="0"/>
      <p:bldP spid="66" grpId="0"/>
      <p:bldP spid="67" grpId="0"/>
      <p:bldP spid="68" grpId="0"/>
      <p:bldP spid="69" grpId="0"/>
      <p:bldP spid="70" grpId="0"/>
      <p:bldP spid="7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Chain Multiplication using Dynamic Programming</a:t>
            </a:r>
          </a:p>
        </p:txBody>
      </p:sp>
      <p:graphicFrame>
        <p:nvGraphicFramePr>
          <p:cNvPr id="46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833546"/>
              </p:ext>
            </p:extLst>
          </p:nvPr>
        </p:nvGraphicFramePr>
        <p:xfrm>
          <a:off x="6696075" y="2004072"/>
          <a:ext cx="5334000" cy="2621256"/>
        </p:xfrm>
        <a:graphic>
          <a:graphicData uri="http://schemas.openxmlformats.org/drawingml/2006/table">
            <a:tbl>
              <a:tblPr/>
              <a:tblGrid>
                <a:gridCol w="557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6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1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i\j</a:t>
                      </a: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1         2         3         4          5          6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7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6</a:t>
                      </a: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        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                 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                           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                                     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                                                 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7" name="Text Box 15"/>
          <p:cNvSpPr txBox="1">
            <a:spLocks noChangeArrowheads="1"/>
          </p:cNvSpPr>
          <p:nvPr/>
        </p:nvSpPr>
        <p:spPr bwMode="auto">
          <a:xfrm>
            <a:off x="7348538" y="2439047"/>
            <a:ext cx="304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/>
              <a:t>0</a:t>
            </a:r>
          </a:p>
        </p:txBody>
      </p:sp>
      <p:sp>
        <p:nvSpPr>
          <p:cNvPr id="48" name="Text Box 16"/>
          <p:cNvSpPr txBox="1">
            <a:spLocks noChangeArrowheads="1"/>
          </p:cNvSpPr>
          <p:nvPr/>
        </p:nvSpPr>
        <p:spPr bwMode="auto">
          <a:xfrm>
            <a:off x="8143875" y="2759722"/>
            <a:ext cx="304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/>
              <a:t>0</a:t>
            </a:r>
          </a:p>
        </p:txBody>
      </p:sp>
      <p:sp>
        <p:nvSpPr>
          <p:cNvPr id="49" name="Text Box 17"/>
          <p:cNvSpPr txBox="1">
            <a:spLocks noChangeArrowheads="1"/>
          </p:cNvSpPr>
          <p:nvPr/>
        </p:nvSpPr>
        <p:spPr bwMode="auto">
          <a:xfrm>
            <a:off x="8905875" y="3140722"/>
            <a:ext cx="304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/>
              <a:t>0</a:t>
            </a:r>
          </a:p>
        </p:txBody>
      </p:sp>
      <p:sp>
        <p:nvSpPr>
          <p:cNvPr id="50" name="Text Box 18"/>
          <p:cNvSpPr txBox="1">
            <a:spLocks noChangeArrowheads="1"/>
          </p:cNvSpPr>
          <p:nvPr/>
        </p:nvSpPr>
        <p:spPr bwMode="auto">
          <a:xfrm>
            <a:off x="9667875" y="3553472"/>
            <a:ext cx="304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/>
              <a:t>0</a:t>
            </a:r>
          </a:p>
        </p:txBody>
      </p:sp>
      <p:sp>
        <p:nvSpPr>
          <p:cNvPr id="72" name="Text Box 19"/>
          <p:cNvSpPr txBox="1">
            <a:spLocks noChangeArrowheads="1"/>
          </p:cNvSpPr>
          <p:nvPr/>
        </p:nvSpPr>
        <p:spPr bwMode="auto">
          <a:xfrm>
            <a:off x="10506075" y="3902722"/>
            <a:ext cx="304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/>
              <a:t>0</a:t>
            </a:r>
          </a:p>
        </p:txBody>
      </p:sp>
      <p:sp>
        <p:nvSpPr>
          <p:cNvPr id="73" name="Text Box 20"/>
          <p:cNvSpPr txBox="1">
            <a:spLocks noChangeArrowheads="1"/>
          </p:cNvSpPr>
          <p:nvPr/>
        </p:nvSpPr>
        <p:spPr bwMode="auto">
          <a:xfrm>
            <a:off x="11344275" y="4223397"/>
            <a:ext cx="304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/>
              <a:t>0</a:t>
            </a:r>
          </a:p>
        </p:txBody>
      </p:sp>
      <p:sp>
        <p:nvSpPr>
          <p:cNvPr id="74" name="Text Box 21"/>
          <p:cNvSpPr txBox="1">
            <a:spLocks noChangeArrowheads="1"/>
          </p:cNvSpPr>
          <p:nvPr/>
        </p:nvSpPr>
        <p:spPr bwMode="auto">
          <a:xfrm>
            <a:off x="7915275" y="2380310"/>
            <a:ext cx="8524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/>
              <a:t>1000</a:t>
            </a:r>
          </a:p>
        </p:txBody>
      </p:sp>
      <p:sp>
        <p:nvSpPr>
          <p:cNvPr id="75" name="Text Box 22"/>
          <p:cNvSpPr txBox="1">
            <a:spLocks noChangeArrowheads="1"/>
          </p:cNvSpPr>
          <p:nvPr/>
        </p:nvSpPr>
        <p:spPr bwMode="auto">
          <a:xfrm>
            <a:off x="8601075" y="2761310"/>
            <a:ext cx="8524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/>
              <a:t>1500</a:t>
            </a:r>
          </a:p>
        </p:txBody>
      </p:sp>
      <p:sp>
        <p:nvSpPr>
          <p:cNvPr id="76" name="Text Box 23"/>
          <p:cNvSpPr txBox="1">
            <a:spLocks noChangeArrowheads="1"/>
          </p:cNvSpPr>
          <p:nvPr/>
        </p:nvSpPr>
        <p:spPr bwMode="auto">
          <a:xfrm>
            <a:off x="9363075" y="3142310"/>
            <a:ext cx="8524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/>
              <a:t>3750</a:t>
            </a:r>
          </a:p>
        </p:txBody>
      </p:sp>
      <p:sp>
        <p:nvSpPr>
          <p:cNvPr id="77" name="Text Box 24"/>
          <p:cNvSpPr txBox="1">
            <a:spLocks noChangeArrowheads="1"/>
          </p:cNvSpPr>
          <p:nvPr/>
        </p:nvSpPr>
        <p:spPr bwMode="auto">
          <a:xfrm>
            <a:off x="10263188" y="3553472"/>
            <a:ext cx="8524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/>
              <a:t>7500</a:t>
            </a:r>
          </a:p>
        </p:txBody>
      </p:sp>
      <p:sp>
        <p:nvSpPr>
          <p:cNvPr id="78" name="Text Box 25"/>
          <p:cNvSpPr txBox="1">
            <a:spLocks noChangeArrowheads="1"/>
          </p:cNvSpPr>
          <p:nvPr/>
        </p:nvSpPr>
        <p:spPr bwMode="auto">
          <a:xfrm>
            <a:off x="11101388" y="3904310"/>
            <a:ext cx="8524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/>
              <a:t>7500</a:t>
            </a:r>
          </a:p>
        </p:txBody>
      </p:sp>
      <p:sp>
        <p:nvSpPr>
          <p:cNvPr id="79" name="Text Box 26"/>
          <p:cNvSpPr txBox="1">
            <a:spLocks noChangeArrowheads="1"/>
          </p:cNvSpPr>
          <p:nvPr/>
        </p:nvSpPr>
        <p:spPr bwMode="auto">
          <a:xfrm>
            <a:off x="8601075" y="2410472"/>
            <a:ext cx="8524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/>
              <a:t>1750</a:t>
            </a:r>
          </a:p>
        </p:txBody>
      </p:sp>
      <p:sp>
        <p:nvSpPr>
          <p:cNvPr id="80" name="Text Box 27"/>
          <p:cNvSpPr txBox="1">
            <a:spLocks noChangeArrowheads="1"/>
          </p:cNvSpPr>
          <p:nvPr/>
        </p:nvSpPr>
        <p:spPr bwMode="auto">
          <a:xfrm>
            <a:off x="9424988" y="2758135"/>
            <a:ext cx="8524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/>
              <a:t>8750</a:t>
            </a:r>
          </a:p>
        </p:txBody>
      </p:sp>
      <p:sp>
        <p:nvSpPr>
          <p:cNvPr id="81" name="Text Box 28"/>
          <p:cNvSpPr txBox="1">
            <a:spLocks noChangeArrowheads="1"/>
          </p:cNvSpPr>
          <p:nvPr/>
        </p:nvSpPr>
        <p:spPr bwMode="auto">
          <a:xfrm>
            <a:off x="10263188" y="3124847"/>
            <a:ext cx="8524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/>
              <a:t>6250</a:t>
            </a:r>
          </a:p>
        </p:txBody>
      </p:sp>
      <p:sp>
        <p:nvSpPr>
          <p:cNvPr id="82" name="Text Box 29"/>
          <p:cNvSpPr txBox="1">
            <a:spLocks noChangeArrowheads="1"/>
          </p:cNvSpPr>
          <p:nvPr/>
        </p:nvSpPr>
        <p:spPr bwMode="auto">
          <a:xfrm>
            <a:off x="11101388" y="3553472"/>
            <a:ext cx="8524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/>
              <a:t>9750</a:t>
            </a:r>
          </a:p>
        </p:txBody>
      </p:sp>
      <p:sp>
        <p:nvSpPr>
          <p:cNvPr id="83" name="Rectangle 31"/>
          <p:cNvSpPr>
            <a:spLocks noChangeArrowheads="1"/>
          </p:cNvSpPr>
          <p:nvPr/>
        </p:nvSpPr>
        <p:spPr bwMode="auto">
          <a:xfrm>
            <a:off x="0" y="914400"/>
            <a:ext cx="68580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3538" indent="-3635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AD1457"/>
              </a:buClr>
              <a:buFont typeface="Wingdings" panose="05000000000000000000" pitchFamily="2" charset="2"/>
              <a:buChar char="Ø"/>
            </a:pPr>
            <a:r>
              <a:rPr lang="en-US" altLang="en-US" sz="1800" dirty="0"/>
              <a:t>m[1,4]=min{(m[1,1]+m[2,4]+p</a:t>
            </a:r>
            <a:r>
              <a:rPr lang="en-US" altLang="en-US" sz="1800" baseline="-25000" dirty="0"/>
              <a:t>0</a:t>
            </a:r>
            <a:r>
              <a:rPr lang="en-US" altLang="en-US" sz="1800" dirty="0"/>
              <a:t>p</a:t>
            </a:r>
            <a:r>
              <a:rPr lang="en-US" altLang="en-US" sz="1800" baseline="-25000" dirty="0"/>
              <a:t>1</a:t>
            </a:r>
            <a:r>
              <a:rPr lang="en-US" altLang="en-US" sz="1800" dirty="0"/>
              <a:t>p</a:t>
            </a:r>
            <a:r>
              <a:rPr lang="en-US" altLang="en-US" sz="1800" baseline="-25000" dirty="0"/>
              <a:t>4</a:t>
            </a:r>
            <a:r>
              <a:rPr lang="en-US" altLang="en-US" sz="1800" dirty="0"/>
              <a:t>),(m[1,2]+m[3,4]+p</a:t>
            </a:r>
            <a:r>
              <a:rPr lang="en-US" altLang="en-US" sz="1800" baseline="-25000" dirty="0"/>
              <a:t>0</a:t>
            </a:r>
            <a:r>
              <a:rPr lang="en-US" altLang="en-US" sz="1800" dirty="0"/>
              <a:t>p</a:t>
            </a:r>
            <a:r>
              <a:rPr lang="en-US" altLang="en-US" sz="1800" baseline="-25000" dirty="0"/>
              <a:t>2</a:t>
            </a:r>
            <a:r>
              <a:rPr lang="en-US" altLang="en-US" sz="1800" dirty="0"/>
              <a:t>p</a:t>
            </a:r>
            <a:r>
              <a:rPr lang="en-US" altLang="en-US" sz="1800" baseline="-25000" dirty="0"/>
              <a:t>4</a:t>
            </a:r>
            <a:r>
              <a:rPr lang="en-US" altLang="en-US" sz="1800" dirty="0"/>
              <a:t>),</a:t>
            </a:r>
          </a:p>
          <a:p>
            <a:pPr eaLnBrk="1" hangingPunct="1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buNone/>
            </a:pPr>
            <a:r>
              <a:rPr lang="en-US" altLang="en-US" sz="1800" dirty="0"/>
              <a:t>		          (m[1,3]+m[4,4]+p</a:t>
            </a:r>
            <a:r>
              <a:rPr lang="en-US" altLang="en-US" sz="1800" baseline="-25000" dirty="0"/>
              <a:t>0</a:t>
            </a:r>
            <a:r>
              <a:rPr lang="en-US" altLang="en-US" sz="1800" dirty="0"/>
              <a:t>p</a:t>
            </a:r>
            <a:r>
              <a:rPr lang="en-US" altLang="en-US" sz="1800" baseline="-25000" dirty="0"/>
              <a:t>3</a:t>
            </a:r>
            <a:r>
              <a:rPr lang="en-US" altLang="en-US" sz="1800" dirty="0"/>
              <a:t>p</a:t>
            </a:r>
            <a:r>
              <a:rPr lang="en-US" altLang="en-US" sz="1800" baseline="-25000" dirty="0"/>
              <a:t>4</a:t>
            </a:r>
            <a:r>
              <a:rPr lang="en-US" altLang="en-US" sz="1800" dirty="0"/>
              <a:t>)}</a:t>
            </a:r>
          </a:p>
          <a:p>
            <a:pPr eaLnBrk="1" hangingPunct="1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buNone/>
            </a:pPr>
            <a:r>
              <a:rPr lang="en-US" altLang="en-US" sz="1800" dirty="0"/>
              <a:t>		 = min{(0+8750+10x20x50), (1000+3750+10x5x50),</a:t>
            </a:r>
          </a:p>
          <a:p>
            <a:pPr eaLnBrk="1" hangingPunct="1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buNone/>
            </a:pPr>
            <a:r>
              <a:rPr lang="en-US" altLang="en-US" sz="1800" dirty="0"/>
              <a:t>		            (1750+0+10x15x50)}</a:t>
            </a:r>
          </a:p>
          <a:p>
            <a:pPr eaLnBrk="1" hangingPunct="1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buNone/>
            </a:pPr>
            <a:r>
              <a:rPr lang="en-US" altLang="en-US" sz="1800" dirty="0"/>
              <a:t>		 = min { 18750, 7250, 9250  } = 7250</a:t>
            </a:r>
          </a:p>
        </p:txBody>
      </p:sp>
      <p:sp>
        <p:nvSpPr>
          <p:cNvPr id="84" name="Rectangle 32"/>
          <p:cNvSpPr>
            <a:spLocks noChangeArrowheads="1"/>
          </p:cNvSpPr>
          <p:nvPr/>
        </p:nvSpPr>
        <p:spPr bwMode="auto">
          <a:xfrm>
            <a:off x="0" y="2514600"/>
            <a:ext cx="68580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3538" indent="-3635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AD1457"/>
              </a:buClr>
              <a:buFont typeface="Wingdings" panose="05000000000000000000" pitchFamily="2" charset="2"/>
              <a:buChar char="Ø"/>
            </a:pPr>
            <a:r>
              <a:rPr lang="en-US" altLang="en-US" sz="1800" dirty="0"/>
              <a:t>m[2,5]=min{(m[2,2]+m[3,5]+p</a:t>
            </a:r>
            <a:r>
              <a:rPr lang="en-US" altLang="en-US" sz="1800" baseline="-25000" dirty="0"/>
              <a:t>1</a:t>
            </a:r>
            <a:r>
              <a:rPr lang="en-US" altLang="en-US" sz="1800" dirty="0"/>
              <a:t>p</a:t>
            </a:r>
            <a:r>
              <a:rPr lang="en-US" altLang="en-US" sz="1800" baseline="-25000" dirty="0"/>
              <a:t>2</a:t>
            </a:r>
            <a:r>
              <a:rPr lang="en-US" altLang="en-US" sz="1800" dirty="0"/>
              <a:t>p</a:t>
            </a:r>
            <a:r>
              <a:rPr lang="en-US" altLang="en-US" sz="1800" baseline="-25000" dirty="0"/>
              <a:t>5</a:t>
            </a:r>
            <a:r>
              <a:rPr lang="en-US" altLang="en-US" sz="1800" dirty="0"/>
              <a:t>),(m[2,3]+m[4,5]+p</a:t>
            </a:r>
            <a:r>
              <a:rPr lang="en-US" altLang="en-US" sz="1800" baseline="-25000" dirty="0"/>
              <a:t>1</a:t>
            </a:r>
            <a:r>
              <a:rPr lang="en-US" altLang="en-US" sz="1800" dirty="0"/>
              <a:t>p</a:t>
            </a:r>
            <a:r>
              <a:rPr lang="en-US" altLang="en-US" sz="1800" baseline="-25000" dirty="0"/>
              <a:t>3</a:t>
            </a:r>
            <a:r>
              <a:rPr lang="en-US" altLang="en-US" sz="1800" dirty="0"/>
              <a:t>p</a:t>
            </a:r>
            <a:r>
              <a:rPr lang="en-US" altLang="en-US" sz="1800" baseline="-25000" dirty="0"/>
              <a:t>5</a:t>
            </a:r>
            <a:r>
              <a:rPr lang="en-US" altLang="en-US" sz="1800" dirty="0"/>
              <a:t>),</a:t>
            </a:r>
          </a:p>
          <a:p>
            <a:pPr eaLnBrk="1" hangingPunct="1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buNone/>
            </a:pPr>
            <a:r>
              <a:rPr lang="en-US" altLang="en-US" sz="1800" dirty="0"/>
              <a:t>		          (m[2,4]+m[5,5]+p</a:t>
            </a:r>
            <a:r>
              <a:rPr lang="en-US" altLang="en-US" sz="1800" baseline="-25000" dirty="0"/>
              <a:t>1</a:t>
            </a:r>
            <a:r>
              <a:rPr lang="en-US" altLang="en-US" sz="1800" dirty="0"/>
              <a:t>p</a:t>
            </a:r>
            <a:r>
              <a:rPr lang="en-US" altLang="en-US" sz="1800" baseline="-25000" dirty="0"/>
              <a:t>4</a:t>
            </a:r>
            <a:r>
              <a:rPr lang="en-US" altLang="en-US" sz="1800" dirty="0"/>
              <a:t>p</a:t>
            </a:r>
            <a:r>
              <a:rPr lang="en-US" altLang="en-US" sz="1800" baseline="-25000" dirty="0"/>
              <a:t>5</a:t>
            </a:r>
            <a:r>
              <a:rPr lang="en-US" altLang="en-US" sz="1800" dirty="0"/>
              <a:t>)}</a:t>
            </a:r>
          </a:p>
          <a:p>
            <a:pPr eaLnBrk="1" hangingPunct="1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buNone/>
            </a:pPr>
            <a:r>
              <a:rPr lang="en-US" altLang="en-US" sz="1800" dirty="0"/>
              <a:t>		 = min{(0+6250+20x5x10), (1500+7500+20x15x10),</a:t>
            </a:r>
          </a:p>
          <a:p>
            <a:pPr eaLnBrk="1" hangingPunct="1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buNone/>
            </a:pPr>
            <a:r>
              <a:rPr lang="en-US" altLang="en-US" sz="1800" dirty="0"/>
              <a:t>		            (8750+0+20x50x10)}</a:t>
            </a:r>
          </a:p>
          <a:p>
            <a:pPr eaLnBrk="1" hangingPunct="1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buNone/>
            </a:pPr>
            <a:r>
              <a:rPr lang="en-US" altLang="en-US" sz="1800" dirty="0"/>
              <a:t>		 = min { 7250, 12000, 18750  } = 7250</a:t>
            </a:r>
          </a:p>
        </p:txBody>
      </p:sp>
      <p:sp>
        <p:nvSpPr>
          <p:cNvPr id="85" name="Rectangle 33"/>
          <p:cNvSpPr>
            <a:spLocks noChangeArrowheads="1"/>
          </p:cNvSpPr>
          <p:nvPr/>
        </p:nvSpPr>
        <p:spPr bwMode="auto">
          <a:xfrm>
            <a:off x="0" y="4114800"/>
            <a:ext cx="68580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3538" indent="-3635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AD1457"/>
              </a:buClr>
              <a:buFont typeface="Wingdings" panose="05000000000000000000" pitchFamily="2" charset="2"/>
              <a:buChar char="Ø"/>
            </a:pPr>
            <a:r>
              <a:rPr lang="en-US" altLang="en-US" sz="1800" dirty="0"/>
              <a:t>m[3,6]=min{(m[3,3]+m[4,6]+p</a:t>
            </a:r>
            <a:r>
              <a:rPr lang="en-US" altLang="en-US" sz="1800" baseline="-25000" dirty="0"/>
              <a:t>2</a:t>
            </a:r>
            <a:r>
              <a:rPr lang="en-US" altLang="en-US" sz="1800" dirty="0"/>
              <a:t>p</a:t>
            </a:r>
            <a:r>
              <a:rPr lang="en-US" altLang="en-US" sz="1800" baseline="-25000" dirty="0"/>
              <a:t>3</a:t>
            </a:r>
            <a:r>
              <a:rPr lang="en-US" altLang="en-US" sz="1800" dirty="0"/>
              <a:t>p</a:t>
            </a:r>
            <a:r>
              <a:rPr lang="en-US" altLang="en-US" sz="1800" baseline="-25000" dirty="0"/>
              <a:t>6</a:t>
            </a:r>
            <a:r>
              <a:rPr lang="en-US" altLang="en-US" sz="1800" dirty="0"/>
              <a:t>),(m[3,4]+m[5,6]+p</a:t>
            </a:r>
            <a:r>
              <a:rPr lang="en-US" altLang="en-US" sz="1800" baseline="-25000" dirty="0"/>
              <a:t>2</a:t>
            </a:r>
            <a:r>
              <a:rPr lang="en-US" altLang="en-US" sz="1800" dirty="0"/>
              <a:t>p</a:t>
            </a:r>
            <a:r>
              <a:rPr lang="en-US" altLang="en-US" sz="1800" baseline="-25000" dirty="0"/>
              <a:t>4</a:t>
            </a:r>
            <a:r>
              <a:rPr lang="en-US" altLang="en-US" sz="1800" dirty="0"/>
              <a:t>p</a:t>
            </a:r>
            <a:r>
              <a:rPr lang="en-US" altLang="en-US" sz="1800" baseline="-25000" dirty="0"/>
              <a:t>6</a:t>
            </a:r>
            <a:r>
              <a:rPr lang="en-US" altLang="en-US" sz="1800" dirty="0"/>
              <a:t>),</a:t>
            </a:r>
          </a:p>
          <a:p>
            <a:pPr eaLnBrk="1" hangingPunct="1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buNone/>
            </a:pPr>
            <a:r>
              <a:rPr lang="en-US" altLang="en-US" sz="1800" dirty="0"/>
              <a:t>		          (m[3,5]+m[6,6]+p</a:t>
            </a:r>
            <a:r>
              <a:rPr lang="en-US" altLang="en-US" sz="1800" baseline="-25000" dirty="0"/>
              <a:t>2</a:t>
            </a:r>
            <a:r>
              <a:rPr lang="en-US" altLang="en-US" sz="1800" dirty="0"/>
              <a:t>p</a:t>
            </a:r>
            <a:r>
              <a:rPr lang="en-US" altLang="en-US" sz="1800" baseline="-25000" dirty="0"/>
              <a:t>5</a:t>
            </a:r>
            <a:r>
              <a:rPr lang="en-US" altLang="en-US" sz="1800" dirty="0"/>
              <a:t>p</a:t>
            </a:r>
            <a:r>
              <a:rPr lang="en-US" altLang="en-US" sz="1800" baseline="-25000" dirty="0"/>
              <a:t>6</a:t>
            </a:r>
            <a:r>
              <a:rPr lang="en-US" altLang="en-US" sz="1800" dirty="0"/>
              <a:t>)}</a:t>
            </a:r>
          </a:p>
          <a:p>
            <a:pPr eaLnBrk="1" hangingPunct="1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buNone/>
            </a:pPr>
            <a:r>
              <a:rPr lang="en-US" altLang="en-US" sz="1800" dirty="0"/>
              <a:t>		 = min{(0+9750+5x15x15), (3750+7500+5x50x15),</a:t>
            </a:r>
          </a:p>
          <a:p>
            <a:pPr eaLnBrk="1" hangingPunct="1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buNone/>
            </a:pPr>
            <a:r>
              <a:rPr lang="en-US" altLang="en-US" sz="1800" dirty="0"/>
              <a:t>		            (6250+0+5x10x15)}</a:t>
            </a:r>
          </a:p>
          <a:p>
            <a:pPr eaLnBrk="1" hangingPunct="1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buNone/>
            </a:pPr>
            <a:r>
              <a:rPr lang="en-US" altLang="en-US" sz="1800" dirty="0"/>
              <a:t>		 = min { 10875, 15000, 7000  } = 7000</a:t>
            </a:r>
          </a:p>
        </p:txBody>
      </p:sp>
      <p:sp>
        <p:nvSpPr>
          <p:cNvPr id="86" name="Text Box 34"/>
          <p:cNvSpPr txBox="1">
            <a:spLocks noChangeArrowheads="1"/>
          </p:cNvSpPr>
          <p:nvPr/>
        </p:nvSpPr>
        <p:spPr bwMode="auto">
          <a:xfrm>
            <a:off x="9363075" y="2413647"/>
            <a:ext cx="8524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 dirty="0">
                <a:solidFill>
                  <a:srgbClr val="C00000"/>
                </a:solidFill>
              </a:rPr>
              <a:t>7250</a:t>
            </a:r>
          </a:p>
        </p:txBody>
      </p:sp>
      <p:sp>
        <p:nvSpPr>
          <p:cNvPr id="87" name="Text Box 35"/>
          <p:cNvSpPr txBox="1">
            <a:spLocks noChangeArrowheads="1"/>
          </p:cNvSpPr>
          <p:nvPr/>
        </p:nvSpPr>
        <p:spPr bwMode="auto">
          <a:xfrm>
            <a:off x="10201275" y="2750197"/>
            <a:ext cx="8524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 dirty="0">
                <a:solidFill>
                  <a:srgbClr val="C00000"/>
                </a:solidFill>
              </a:rPr>
              <a:t>7250</a:t>
            </a:r>
          </a:p>
        </p:txBody>
      </p:sp>
      <p:sp>
        <p:nvSpPr>
          <p:cNvPr id="88" name="Text Box 36"/>
          <p:cNvSpPr txBox="1">
            <a:spLocks noChangeArrowheads="1"/>
          </p:cNvSpPr>
          <p:nvPr/>
        </p:nvSpPr>
        <p:spPr bwMode="auto">
          <a:xfrm>
            <a:off x="11101388" y="3131197"/>
            <a:ext cx="8524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 dirty="0">
                <a:solidFill>
                  <a:srgbClr val="C00000"/>
                </a:solidFill>
              </a:rPr>
              <a:t>7000</a:t>
            </a:r>
          </a:p>
        </p:txBody>
      </p:sp>
    </p:spTree>
    <p:extLst>
      <p:ext uri="{BB962C8B-B14F-4D97-AF65-F5344CB8AC3E}">
        <p14:creationId xmlns:p14="http://schemas.microsoft.com/office/powerpoint/2010/main" val="8265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4" grpId="0"/>
      <p:bldP spid="85" grpId="0"/>
      <p:bldP spid="86" grpId="0"/>
      <p:bldP spid="87" grpId="0"/>
      <p:bldP spid="8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Chain Multiplication using Dynamic Programming</a:t>
            </a:r>
          </a:p>
        </p:txBody>
      </p:sp>
      <p:graphicFrame>
        <p:nvGraphicFramePr>
          <p:cNvPr id="25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899860"/>
              </p:ext>
            </p:extLst>
          </p:nvPr>
        </p:nvGraphicFramePr>
        <p:xfrm>
          <a:off x="6749143" y="2003425"/>
          <a:ext cx="5334000" cy="2621256"/>
        </p:xfrm>
        <a:graphic>
          <a:graphicData uri="http://schemas.openxmlformats.org/drawingml/2006/table">
            <a:tbl>
              <a:tblPr/>
              <a:tblGrid>
                <a:gridCol w="557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6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1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i\j</a:t>
                      </a: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1         2         3         4          5          6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7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6</a:t>
                      </a: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        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                 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                           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                                     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                                                 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" name="Text Box 15"/>
          <p:cNvSpPr txBox="1">
            <a:spLocks noChangeArrowheads="1"/>
          </p:cNvSpPr>
          <p:nvPr/>
        </p:nvSpPr>
        <p:spPr bwMode="auto">
          <a:xfrm>
            <a:off x="7401606" y="2438400"/>
            <a:ext cx="304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/>
              <a:t>0</a:t>
            </a:r>
          </a:p>
        </p:txBody>
      </p:sp>
      <p:sp>
        <p:nvSpPr>
          <p:cNvPr id="27" name="Text Box 16"/>
          <p:cNvSpPr txBox="1">
            <a:spLocks noChangeArrowheads="1"/>
          </p:cNvSpPr>
          <p:nvPr/>
        </p:nvSpPr>
        <p:spPr bwMode="auto">
          <a:xfrm>
            <a:off x="8196943" y="2759075"/>
            <a:ext cx="304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/>
              <a:t>0</a:t>
            </a:r>
          </a:p>
        </p:txBody>
      </p:sp>
      <p:sp>
        <p:nvSpPr>
          <p:cNvPr id="28" name="Text Box 17"/>
          <p:cNvSpPr txBox="1">
            <a:spLocks noChangeArrowheads="1"/>
          </p:cNvSpPr>
          <p:nvPr/>
        </p:nvSpPr>
        <p:spPr bwMode="auto">
          <a:xfrm>
            <a:off x="8958943" y="3140075"/>
            <a:ext cx="304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/>
              <a:t>0</a:t>
            </a:r>
          </a:p>
        </p:txBody>
      </p:sp>
      <p:sp>
        <p:nvSpPr>
          <p:cNvPr id="29" name="Text Box 18"/>
          <p:cNvSpPr txBox="1">
            <a:spLocks noChangeArrowheads="1"/>
          </p:cNvSpPr>
          <p:nvPr/>
        </p:nvSpPr>
        <p:spPr bwMode="auto">
          <a:xfrm>
            <a:off x="9720943" y="3552825"/>
            <a:ext cx="304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/>
              <a:t>0</a:t>
            </a:r>
          </a:p>
        </p:txBody>
      </p:sp>
      <p:sp>
        <p:nvSpPr>
          <p:cNvPr id="30" name="Text Box 19"/>
          <p:cNvSpPr txBox="1">
            <a:spLocks noChangeArrowheads="1"/>
          </p:cNvSpPr>
          <p:nvPr/>
        </p:nvSpPr>
        <p:spPr bwMode="auto">
          <a:xfrm>
            <a:off x="10559143" y="3902075"/>
            <a:ext cx="304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/>
              <a:t>0</a:t>
            </a:r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auto">
          <a:xfrm>
            <a:off x="11397343" y="4222750"/>
            <a:ext cx="304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/>
              <a:t>0</a:t>
            </a:r>
          </a:p>
        </p:txBody>
      </p:sp>
      <p:sp>
        <p:nvSpPr>
          <p:cNvPr id="32" name="Text Box 21"/>
          <p:cNvSpPr txBox="1">
            <a:spLocks noChangeArrowheads="1"/>
          </p:cNvSpPr>
          <p:nvPr/>
        </p:nvSpPr>
        <p:spPr bwMode="auto">
          <a:xfrm>
            <a:off x="7968343" y="2379663"/>
            <a:ext cx="8524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/>
              <a:t>1000</a:t>
            </a:r>
          </a:p>
        </p:txBody>
      </p:sp>
      <p:sp>
        <p:nvSpPr>
          <p:cNvPr id="33" name="Text Box 22"/>
          <p:cNvSpPr txBox="1">
            <a:spLocks noChangeArrowheads="1"/>
          </p:cNvSpPr>
          <p:nvPr/>
        </p:nvSpPr>
        <p:spPr bwMode="auto">
          <a:xfrm>
            <a:off x="8654143" y="2760663"/>
            <a:ext cx="8524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/>
              <a:t>1500</a:t>
            </a:r>
          </a:p>
        </p:txBody>
      </p:sp>
      <p:sp>
        <p:nvSpPr>
          <p:cNvPr id="34" name="Text Box 23"/>
          <p:cNvSpPr txBox="1">
            <a:spLocks noChangeArrowheads="1"/>
          </p:cNvSpPr>
          <p:nvPr/>
        </p:nvSpPr>
        <p:spPr bwMode="auto">
          <a:xfrm>
            <a:off x="9416143" y="3141663"/>
            <a:ext cx="8524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/>
              <a:t>3750</a:t>
            </a:r>
          </a:p>
        </p:txBody>
      </p:sp>
      <p:sp>
        <p:nvSpPr>
          <p:cNvPr id="35" name="Text Box 24"/>
          <p:cNvSpPr txBox="1">
            <a:spLocks noChangeArrowheads="1"/>
          </p:cNvSpPr>
          <p:nvPr/>
        </p:nvSpPr>
        <p:spPr bwMode="auto">
          <a:xfrm>
            <a:off x="10316256" y="3552825"/>
            <a:ext cx="8524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/>
              <a:t>7500</a:t>
            </a:r>
          </a:p>
        </p:txBody>
      </p:sp>
      <p:sp>
        <p:nvSpPr>
          <p:cNvPr id="36" name="Text Box 25"/>
          <p:cNvSpPr txBox="1">
            <a:spLocks noChangeArrowheads="1"/>
          </p:cNvSpPr>
          <p:nvPr/>
        </p:nvSpPr>
        <p:spPr bwMode="auto">
          <a:xfrm>
            <a:off x="11154456" y="3903663"/>
            <a:ext cx="8524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/>
              <a:t>7500</a:t>
            </a:r>
          </a:p>
        </p:txBody>
      </p:sp>
      <p:sp>
        <p:nvSpPr>
          <p:cNvPr id="37" name="Text Box 26"/>
          <p:cNvSpPr txBox="1">
            <a:spLocks noChangeArrowheads="1"/>
          </p:cNvSpPr>
          <p:nvPr/>
        </p:nvSpPr>
        <p:spPr bwMode="auto">
          <a:xfrm>
            <a:off x="8654143" y="2409825"/>
            <a:ext cx="8524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/>
              <a:t>1750</a:t>
            </a:r>
          </a:p>
        </p:txBody>
      </p:sp>
      <p:sp>
        <p:nvSpPr>
          <p:cNvPr id="38" name="Text Box 27"/>
          <p:cNvSpPr txBox="1">
            <a:spLocks noChangeArrowheads="1"/>
          </p:cNvSpPr>
          <p:nvPr/>
        </p:nvSpPr>
        <p:spPr bwMode="auto">
          <a:xfrm>
            <a:off x="9478056" y="2757488"/>
            <a:ext cx="8524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/>
              <a:t>8750</a:t>
            </a:r>
          </a:p>
        </p:txBody>
      </p:sp>
      <p:sp>
        <p:nvSpPr>
          <p:cNvPr id="39" name="Text Box 28"/>
          <p:cNvSpPr txBox="1">
            <a:spLocks noChangeArrowheads="1"/>
          </p:cNvSpPr>
          <p:nvPr/>
        </p:nvSpPr>
        <p:spPr bwMode="auto">
          <a:xfrm>
            <a:off x="10316256" y="3124200"/>
            <a:ext cx="8524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/>
              <a:t>6250</a:t>
            </a:r>
          </a:p>
        </p:txBody>
      </p:sp>
      <p:sp>
        <p:nvSpPr>
          <p:cNvPr id="40" name="Text Box 29"/>
          <p:cNvSpPr txBox="1">
            <a:spLocks noChangeArrowheads="1"/>
          </p:cNvSpPr>
          <p:nvPr/>
        </p:nvSpPr>
        <p:spPr bwMode="auto">
          <a:xfrm>
            <a:off x="11154456" y="3552825"/>
            <a:ext cx="8524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/>
              <a:t>9750</a:t>
            </a:r>
          </a:p>
        </p:txBody>
      </p:sp>
      <p:sp>
        <p:nvSpPr>
          <p:cNvPr id="41" name="Rectangle 32"/>
          <p:cNvSpPr>
            <a:spLocks noChangeArrowheads="1"/>
          </p:cNvSpPr>
          <p:nvPr/>
        </p:nvSpPr>
        <p:spPr bwMode="auto">
          <a:xfrm>
            <a:off x="0" y="990600"/>
            <a:ext cx="68580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3538" indent="-3635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AD1457"/>
              </a:buClr>
              <a:buFont typeface="Wingdings" panose="05000000000000000000" pitchFamily="2" charset="2"/>
              <a:buChar char="Ø"/>
            </a:pPr>
            <a:r>
              <a:rPr lang="en-US" altLang="en-US" sz="1800" dirty="0"/>
              <a:t>m[1,5]=min{(m[1,1]+m[2,5]+p</a:t>
            </a:r>
            <a:r>
              <a:rPr lang="en-US" altLang="en-US" sz="1800" baseline="-25000" dirty="0"/>
              <a:t>0</a:t>
            </a:r>
            <a:r>
              <a:rPr lang="en-US" altLang="en-US" sz="1800" dirty="0"/>
              <a:t>p</a:t>
            </a:r>
            <a:r>
              <a:rPr lang="en-US" altLang="en-US" sz="1800" baseline="-25000" dirty="0"/>
              <a:t>1</a:t>
            </a:r>
            <a:r>
              <a:rPr lang="en-US" altLang="en-US" sz="1800" dirty="0"/>
              <a:t>p</a:t>
            </a:r>
            <a:r>
              <a:rPr lang="en-US" altLang="en-US" sz="1800" baseline="-25000" dirty="0"/>
              <a:t>5</a:t>
            </a:r>
            <a:r>
              <a:rPr lang="en-US" altLang="en-US" sz="1800" dirty="0"/>
              <a:t>),(m[1,2]+m[3,5]+p</a:t>
            </a:r>
            <a:r>
              <a:rPr lang="en-US" altLang="en-US" sz="1800" baseline="-25000" dirty="0"/>
              <a:t>0</a:t>
            </a:r>
            <a:r>
              <a:rPr lang="en-US" altLang="en-US" sz="1800" dirty="0"/>
              <a:t>p</a:t>
            </a:r>
            <a:r>
              <a:rPr lang="en-US" altLang="en-US" sz="1800" baseline="-25000" dirty="0"/>
              <a:t>2</a:t>
            </a:r>
            <a:r>
              <a:rPr lang="en-US" altLang="en-US" sz="1800" dirty="0"/>
              <a:t>p</a:t>
            </a:r>
            <a:r>
              <a:rPr lang="en-US" altLang="en-US" sz="1800" baseline="-25000" dirty="0"/>
              <a:t>5</a:t>
            </a:r>
            <a:r>
              <a:rPr lang="en-US" altLang="en-US" sz="1800" dirty="0"/>
              <a:t>),</a:t>
            </a:r>
          </a:p>
          <a:p>
            <a:pPr eaLnBrk="1" hangingPunct="1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buNone/>
            </a:pPr>
            <a:r>
              <a:rPr lang="en-US" altLang="en-US" sz="1800" dirty="0"/>
              <a:t>		          (m[1,3]+m[4,5]+p</a:t>
            </a:r>
            <a:r>
              <a:rPr lang="en-US" altLang="en-US" sz="1800" baseline="-25000" dirty="0"/>
              <a:t>0</a:t>
            </a:r>
            <a:r>
              <a:rPr lang="en-US" altLang="en-US" sz="1800" dirty="0"/>
              <a:t>p</a:t>
            </a:r>
            <a:r>
              <a:rPr lang="en-US" altLang="en-US" sz="1800" baseline="-25000" dirty="0"/>
              <a:t>3</a:t>
            </a:r>
            <a:r>
              <a:rPr lang="en-US" altLang="en-US" sz="1800" dirty="0"/>
              <a:t>p</a:t>
            </a:r>
            <a:r>
              <a:rPr lang="en-US" altLang="en-US" sz="1800" baseline="-25000" dirty="0"/>
              <a:t>5</a:t>
            </a:r>
            <a:r>
              <a:rPr lang="en-US" altLang="en-US" sz="1800" dirty="0"/>
              <a:t>),(m[1,4]+m[5,5]+p</a:t>
            </a:r>
            <a:r>
              <a:rPr lang="en-US" altLang="en-US" sz="1800" baseline="-25000" dirty="0"/>
              <a:t>0</a:t>
            </a:r>
            <a:r>
              <a:rPr lang="en-US" altLang="en-US" sz="1800" dirty="0"/>
              <a:t>p</a:t>
            </a:r>
            <a:r>
              <a:rPr lang="en-US" altLang="en-US" sz="1800" baseline="-25000" dirty="0"/>
              <a:t>4</a:t>
            </a:r>
            <a:r>
              <a:rPr lang="en-US" altLang="en-US" sz="1800" dirty="0"/>
              <a:t>p</a:t>
            </a:r>
            <a:r>
              <a:rPr lang="en-US" altLang="en-US" sz="1800" baseline="-25000" dirty="0"/>
              <a:t>5</a:t>
            </a:r>
            <a:r>
              <a:rPr lang="en-US" altLang="en-US" sz="1800" dirty="0"/>
              <a:t>)}</a:t>
            </a:r>
          </a:p>
          <a:p>
            <a:pPr eaLnBrk="1" hangingPunct="1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buNone/>
            </a:pPr>
            <a:r>
              <a:rPr lang="en-US" altLang="en-US" sz="1800" dirty="0"/>
              <a:t>		 = min{(0+7250+10x20x10), (1000+6250+10x5x10),</a:t>
            </a:r>
          </a:p>
          <a:p>
            <a:pPr eaLnBrk="1" hangingPunct="1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buNone/>
            </a:pPr>
            <a:r>
              <a:rPr lang="en-US" altLang="en-US" sz="1800" dirty="0"/>
              <a:t>		            (1750+7500+10x15x10), (7250+0+10x50x10)}</a:t>
            </a:r>
          </a:p>
          <a:p>
            <a:pPr eaLnBrk="1" hangingPunct="1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buNone/>
            </a:pPr>
            <a:r>
              <a:rPr lang="en-US" altLang="en-US" sz="1800" dirty="0"/>
              <a:t>		 = min { 9250, 7750, 10750, 12250  } = 7750</a:t>
            </a:r>
          </a:p>
        </p:txBody>
      </p:sp>
      <p:sp>
        <p:nvSpPr>
          <p:cNvPr id="42" name="Text Box 35"/>
          <p:cNvSpPr txBox="1">
            <a:spLocks noChangeArrowheads="1"/>
          </p:cNvSpPr>
          <p:nvPr/>
        </p:nvSpPr>
        <p:spPr bwMode="auto">
          <a:xfrm>
            <a:off x="9416143" y="2413000"/>
            <a:ext cx="8524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/>
              <a:t>7250</a:t>
            </a:r>
          </a:p>
        </p:txBody>
      </p:sp>
      <p:sp>
        <p:nvSpPr>
          <p:cNvPr id="43" name="Text Box 36"/>
          <p:cNvSpPr txBox="1">
            <a:spLocks noChangeArrowheads="1"/>
          </p:cNvSpPr>
          <p:nvPr/>
        </p:nvSpPr>
        <p:spPr bwMode="auto">
          <a:xfrm>
            <a:off x="10254343" y="2749550"/>
            <a:ext cx="8524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/>
              <a:t>7250</a:t>
            </a:r>
          </a:p>
        </p:txBody>
      </p:sp>
      <p:sp>
        <p:nvSpPr>
          <p:cNvPr id="44" name="Text Box 37"/>
          <p:cNvSpPr txBox="1">
            <a:spLocks noChangeArrowheads="1"/>
          </p:cNvSpPr>
          <p:nvPr/>
        </p:nvSpPr>
        <p:spPr bwMode="auto">
          <a:xfrm>
            <a:off x="11154456" y="3130550"/>
            <a:ext cx="8524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/>
              <a:t>7000</a:t>
            </a:r>
          </a:p>
        </p:txBody>
      </p:sp>
      <p:sp>
        <p:nvSpPr>
          <p:cNvPr id="45" name="Rectangle 38"/>
          <p:cNvSpPr>
            <a:spLocks noChangeArrowheads="1"/>
          </p:cNvSpPr>
          <p:nvPr/>
        </p:nvSpPr>
        <p:spPr bwMode="auto">
          <a:xfrm>
            <a:off x="0" y="2619375"/>
            <a:ext cx="68580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3538" indent="-3635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AD1457"/>
              </a:buClr>
              <a:buFont typeface="Wingdings" panose="05000000000000000000" pitchFamily="2" charset="2"/>
              <a:buChar char="Ø"/>
            </a:pPr>
            <a:r>
              <a:rPr lang="en-US" altLang="en-US" sz="1800" dirty="0"/>
              <a:t>m[2,6]=min{(m[2,2]+m[3,6]+p</a:t>
            </a:r>
            <a:r>
              <a:rPr lang="en-US" altLang="en-US" sz="1800" baseline="-25000" dirty="0"/>
              <a:t>1</a:t>
            </a:r>
            <a:r>
              <a:rPr lang="en-US" altLang="en-US" sz="1800" dirty="0"/>
              <a:t>p</a:t>
            </a:r>
            <a:r>
              <a:rPr lang="en-US" altLang="en-US" sz="1800" baseline="-25000" dirty="0"/>
              <a:t>2</a:t>
            </a:r>
            <a:r>
              <a:rPr lang="en-US" altLang="en-US" sz="1800" dirty="0"/>
              <a:t>p</a:t>
            </a:r>
            <a:r>
              <a:rPr lang="en-US" altLang="en-US" sz="1800" baseline="-25000" dirty="0"/>
              <a:t>6</a:t>
            </a:r>
            <a:r>
              <a:rPr lang="en-US" altLang="en-US" sz="1800" dirty="0"/>
              <a:t>),(m[2,3]+m[4,6]+p</a:t>
            </a:r>
            <a:r>
              <a:rPr lang="en-US" altLang="en-US" sz="1800" baseline="-25000" dirty="0"/>
              <a:t>1</a:t>
            </a:r>
            <a:r>
              <a:rPr lang="en-US" altLang="en-US" sz="1800" dirty="0"/>
              <a:t>p</a:t>
            </a:r>
            <a:r>
              <a:rPr lang="en-US" altLang="en-US" sz="1800" baseline="-25000" dirty="0"/>
              <a:t>3</a:t>
            </a:r>
            <a:r>
              <a:rPr lang="en-US" altLang="en-US" sz="1800" dirty="0"/>
              <a:t>p</a:t>
            </a:r>
            <a:r>
              <a:rPr lang="en-US" altLang="en-US" sz="1800" baseline="-25000" dirty="0"/>
              <a:t>6</a:t>
            </a:r>
            <a:r>
              <a:rPr lang="en-US" altLang="en-US" sz="1800" dirty="0"/>
              <a:t>),</a:t>
            </a:r>
          </a:p>
          <a:p>
            <a:pPr eaLnBrk="1" hangingPunct="1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buNone/>
            </a:pPr>
            <a:r>
              <a:rPr lang="en-US" altLang="en-US" sz="1800" dirty="0"/>
              <a:t>		          (m[2,4]+m[5,6]+p</a:t>
            </a:r>
            <a:r>
              <a:rPr lang="en-US" altLang="en-US" sz="1800" baseline="-25000" dirty="0"/>
              <a:t>1</a:t>
            </a:r>
            <a:r>
              <a:rPr lang="en-US" altLang="en-US" sz="1800" dirty="0"/>
              <a:t>p</a:t>
            </a:r>
            <a:r>
              <a:rPr lang="en-US" altLang="en-US" sz="1800" baseline="-25000" dirty="0"/>
              <a:t>4</a:t>
            </a:r>
            <a:r>
              <a:rPr lang="en-US" altLang="en-US" sz="1800" dirty="0"/>
              <a:t>p</a:t>
            </a:r>
            <a:r>
              <a:rPr lang="en-US" altLang="en-US" sz="1800" baseline="-25000" dirty="0"/>
              <a:t>6</a:t>
            </a:r>
            <a:r>
              <a:rPr lang="en-US" altLang="en-US" sz="1800" dirty="0"/>
              <a:t>),(m[2,5]+m[6,6]+p</a:t>
            </a:r>
            <a:r>
              <a:rPr lang="en-US" altLang="en-US" sz="1800" baseline="-25000" dirty="0"/>
              <a:t>1</a:t>
            </a:r>
            <a:r>
              <a:rPr lang="en-US" altLang="en-US" sz="1800" dirty="0"/>
              <a:t>p</a:t>
            </a:r>
            <a:r>
              <a:rPr lang="en-US" altLang="en-US" sz="1800" baseline="-25000" dirty="0"/>
              <a:t>5</a:t>
            </a:r>
            <a:r>
              <a:rPr lang="en-US" altLang="en-US" sz="1800" dirty="0"/>
              <a:t>p</a:t>
            </a:r>
            <a:r>
              <a:rPr lang="en-US" altLang="en-US" sz="1800" baseline="-25000" dirty="0"/>
              <a:t>6</a:t>
            </a:r>
            <a:r>
              <a:rPr lang="en-US" altLang="en-US" sz="1800" dirty="0"/>
              <a:t>)}</a:t>
            </a:r>
          </a:p>
          <a:p>
            <a:pPr eaLnBrk="1" hangingPunct="1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buNone/>
            </a:pPr>
            <a:r>
              <a:rPr lang="en-US" altLang="en-US" sz="1800" dirty="0"/>
              <a:t>		 = min{(0+7000+20x5x15), (1500+9750+20x15x15),</a:t>
            </a:r>
          </a:p>
          <a:p>
            <a:pPr eaLnBrk="1" hangingPunct="1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buNone/>
            </a:pPr>
            <a:r>
              <a:rPr lang="en-US" altLang="en-US" sz="1800" dirty="0"/>
              <a:t>		            (8750+7500+20x50x15), (7250+0+20x10x15)}</a:t>
            </a:r>
          </a:p>
          <a:p>
            <a:pPr eaLnBrk="1" hangingPunct="1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buNone/>
            </a:pPr>
            <a:r>
              <a:rPr lang="en-US" altLang="en-US" sz="1800" dirty="0"/>
              <a:t>		 = min { 8500, 15750, 31,250, 10250  } = 8500</a:t>
            </a:r>
          </a:p>
        </p:txBody>
      </p:sp>
      <p:sp>
        <p:nvSpPr>
          <p:cNvPr id="51" name="Text Box 39"/>
          <p:cNvSpPr txBox="1">
            <a:spLocks noChangeArrowheads="1"/>
          </p:cNvSpPr>
          <p:nvPr/>
        </p:nvSpPr>
        <p:spPr bwMode="auto">
          <a:xfrm>
            <a:off x="10254343" y="2397125"/>
            <a:ext cx="8524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/>
              <a:t>7750</a:t>
            </a:r>
          </a:p>
        </p:txBody>
      </p:sp>
      <p:sp>
        <p:nvSpPr>
          <p:cNvPr id="52" name="Rectangle 40"/>
          <p:cNvSpPr>
            <a:spLocks noChangeArrowheads="1"/>
          </p:cNvSpPr>
          <p:nvPr/>
        </p:nvSpPr>
        <p:spPr bwMode="auto">
          <a:xfrm>
            <a:off x="0" y="4343400"/>
            <a:ext cx="68580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3538" indent="-3635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AD1457"/>
              </a:buClr>
              <a:buFont typeface="Wingdings" panose="05000000000000000000" pitchFamily="2" charset="2"/>
              <a:buChar char="Ø"/>
            </a:pPr>
            <a:r>
              <a:rPr lang="en-US" altLang="en-US" sz="1800" dirty="0"/>
              <a:t>m[1,6]=min{(m[1,1]+m[2,6]+p</a:t>
            </a:r>
            <a:r>
              <a:rPr lang="en-US" altLang="en-US" sz="1800" baseline="-25000" dirty="0"/>
              <a:t>0</a:t>
            </a:r>
            <a:r>
              <a:rPr lang="en-US" altLang="en-US" sz="1800" dirty="0"/>
              <a:t>p</a:t>
            </a:r>
            <a:r>
              <a:rPr lang="en-US" altLang="en-US" sz="1800" baseline="-25000" dirty="0"/>
              <a:t>1</a:t>
            </a:r>
            <a:r>
              <a:rPr lang="en-US" altLang="en-US" sz="1800" dirty="0"/>
              <a:t>p</a:t>
            </a:r>
            <a:r>
              <a:rPr lang="en-US" altLang="en-US" sz="1800" baseline="-25000" dirty="0"/>
              <a:t>6</a:t>
            </a:r>
            <a:r>
              <a:rPr lang="en-US" altLang="en-US" sz="1800" dirty="0"/>
              <a:t>),(m[1,2]+m[3,6]+p</a:t>
            </a:r>
            <a:r>
              <a:rPr lang="en-US" altLang="en-US" sz="1800" baseline="-25000" dirty="0"/>
              <a:t>0</a:t>
            </a:r>
            <a:r>
              <a:rPr lang="en-US" altLang="en-US" sz="1800" dirty="0"/>
              <a:t>p</a:t>
            </a:r>
            <a:r>
              <a:rPr lang="en-US" altLang="en-US" sz="1800" baseline="-25000" dirty="0"/>
              <a:t>2</a:t>
            </a:r>
            <a:r>
              <a:rPr lang="en-US" altLang="en-US" sz="1800" dirty="0"/>
              <a:t>p</a:t>
            </a:r>
            <a:r>
              <a:rPr lang="en-US" altLang="en-US" sz="1800" baseline="-25000" dirty="0"/>
              <a:t>6</a:t>
            </a:r>
            <a:r>
              <a:rPr lang="en-US" altLang="en-US" sz="1800" dirty="0"/>
              <a:t>),</a:t>
            </a:r>
          </a:p>
          <a:p>
            <a:pPr eaLnBrk="1" hangingPunct="1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buNone/>
            </a:pPr>
            <a:r>
              <a:rPr lang="en-US" altLang="en-US" sz="1800" dirty="0"/>
              <a:t>		          (m[1,3]+m[4,6]+p</a:t>
            </a:r>
            <a:r>
              <a:rPr lang="en-US" altLang="en-US" sz="1800" baseline="-25000" dirty="0"/>
              <a:t>0</a:t>
            </a:r>
            <a:r>
              <a:rPr lang="en-US" altLang="en-US" sz="1800" dirty="0"/>
              <a:t>p</a:t>
            </a:r>
            <a:r>
              <a:rPr lang="en-US" altLang="en-US" sz="1800" baseline="-25000" dirty="0"/>
              <a:t>3</a:t>
            </a:r>
            <a:r>
              <a:rPr lang="en-US" altLang="en-US" sz="1800" dirty="0"/>
              <a:t>p</a:t>
            </a:r>
            <a:r>
              <a:rPr lang="en-US" altLang="en-US" sz="1800" baseline="-25000" dirty="0"/>
              <a:t>6</a:t>
            </a:r>
            <a:r>
              <a:rPr lang="en-US" altLang="en-US" sz="1800" dirty="0"/>
              <a:t>),(m[1,4]+m[5,6]+p</a:t>
            </a:r>
            <a:r>
              <a:rPr lang="en-US" altLang="en-US" sz="1800" baseline="-25000" dirty="0"/>
              <a:t>0</a:t>
            </a:r>
            <a:r>
              <a:rPr lang="en-US" altLang="en-US" sz="1800" dirty="0"/>
              <a:t>p</a:t>
            </a:r>
            <a:r>
              <a:rPr lang="en-US" altLang="en-US" sz="1800" baseline="-25000" dirty="0"/>
              <a:t>4</a:t>
            </a:r>
            <a:r>
              <a:rPr lang="en-US" altLang="en-US" sz="1800" dirty="0"/>
              <a:t>p</a:t>
            </a:r>
            <a:r>
              <a:rPr lang="en-US" altLang="en-US" sz="1800" baseline="-25000" dirty="0"/>
              <a:t>6</a:t>
            </a:r>
            <a:r>
              <a:rPr lang="en-US" altLang="en-US" sz="1800" dirty="0"/>
              <a:t>), 	          (m[1,5]+m[6,6]+p</a:t>
            </a:r>
            <a:r>
              <a:rPr lang="en-US" altLang="en-US" sz="1800" baseline="-25000" dirty="0"/>
              <a:t>0</a:t>
            </a:r>
            <a:r>
              <a:rPr lang="en-US" altLang="en-US" sz="1800" dirty="0"/>
              <a:t>p</a:t>
            </a:r>
            <a:r>
              <a:rPr lang="en-US" altLang="en-US" sz="1800" baseline="-25000" dirty="0"/>
              <a:t>5</a:t>
            </a:r>
            <a:r>
              <a:rPr lang="en-US" altLang="en-US" sz="1800" dirty="0"/>
              <a:t>p</a:t>
            </a:r>
            <a:r>
              <a:rPr lang="en-US" altLang="en-US" sz="1800" baseline="-25000" dirty="0"/>
              <a:t>6</a:t>
            </a:r>
            <a:r>
              <a:rPr lang="en-US" altLang="en-US" sz="1800" dirty="0"/>
              <a:t>)}</a:t>
            </a:r>
          </a:p>
          <a:p>
            <a:pPr eaLnBrk="1" hangingPunct="1">
              <a:spcBef>
                <a:spcPct val="20000"/>
              </a:spcBef>
              <a:buClr>
                <a:srgbClr val="FF0066"/>
              </a:buClr>
              <a:buFont typeface="Wingdings" panose="05000000000000000000" pitchFamily="2" charset="2"/>
              <a:buNone/>
            </a:pPr>
            <a:r>
              <a:rPr lang="en-US" altLang="en-US" sz="1800" dirty="0"/>
              <a:t>		 = min{(11500, 8750, 13750, 22250, 9250 } = 8750</a:t>
            </a:r>
          </a:p>
        </p:txBody>
      </p:sp>
      <p:sp>
        <p:nvSpPr>
          <p:cNvPr id="53" name="Text Box 41"/>
          <p:cNvSpPr txBox="1">
            <a:spLocks noChangeArrowheads="1"/>
          </p:cNvSpPr>
          <p:nvPr/>
        </p:nvSpPr>
        <p:spPr bwMode="auto">
          <a:xfrm>
            <a:off x="11078256" y="2763838"/>
            <a:ext cx="8524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/>
              <a:t>8500</a:t>
            </a:r>
          </a:p>
        </p:txBody>
      </p:sp>
      <p:sp>
        <p:nvSpPr>
          <p:cNvPr id="54" name="Text Box 42"/>
          <p:cNvSpPr txBox="1">
            <a:spLocks noChangeArrowheads="1"/>
          </p:cNvSpPr>
          <p:nvPr/>
        </p:nvSpPr>
        <p:spPr bwMode="auto">
          <a:xfrm>
            <a:off x="11078256" y="2413000"/>
            <a:ext cx="8524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/>
              <a:t>8750</a:t>
            </a:r>
          </a:p>
        </p:txBody>
      </p:sp>
    </p:spTree>
    <p:extLst>
      <p:ext uri="{BB962C8B-B14F-4D97-AF65-F5344CB8AC3E}">
        <p14:creationId xmlns:p14="http://schemas.microsoft.com/office/powerpoint/2010/main" val="194542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5" grpId="0"/>
      <p:bldP spid="51" grpId="0"/>
      <p:bldP spid="52" grpId="0"/>
      <p:bldP spid="53" grpId="0"/>
      <p:bldP spid="5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Chain Multiplication using Dynamic Programming</a:t>
            </a:r>
          </a:p>
        </p:txBody>
      </p:sp>
      <p:graphicFrame>
        <p:nvGraphicFramePr>
          <p:cNvPr id="46" name="Group 1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380587"/>
              </p:ext>
            </p:extLst>
          </p:nvPr>
        </p:nvGraphicFramePr>
        <p:xfrm>
          <a:off x="355600" y="3536950"/>
          <a:ext cx="5334000" cy="2621256"/>
        </p:xfrm>
        <a:graphic>
          <a:graphicData uri="http://schemas.openxmlformats.org/drawingml/2006/table">
            <a:tbl>
              <a:tblPr/>
              <a:tblGrid>
                <a:gridCol w="557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76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1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i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\j</a:t>
                      </a: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1         2         3         4          5          6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7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6</a:t>
                      </a:r>
                    </a:p>
                  </a:txBody>
                  <a:tcPr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1         1         2         2          2          2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           2         2         2          2          2          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                      3         3          4          5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                                 4          4          5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                                             5          5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                                                          6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0" name="Rectangle 111"/>
          <p:cNvSpPr>
            <a:spLocks noChangeArrowheads="1"/>
          </p:cNvSpPr>
          <p:nvPr/>
        </p:nvSpPr>
        <p:spPr bwMode="auto">
          <a:xfrm>
            <a:off x="6000750" y="1558925"/>
            <a:ext cx="6019800" cy="3600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3538" indent="-363538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>
                <a:srgbClr val="AD1457"/>
              </a:buClr>
              <a:buFont typeface="Wingdings" panose="05000000000000000000" pitchFamily="2" charset="2"/>
              <a:buChar char="Ø"/>
            </a:pPr>
            <a:r>
              <a:rPr lang="en-US" altLang="en-US" sz="2000" dirty="0"/>
              <a:t>We already know that we must compute A</a:t>
            </a:r>
            <a:r>
              <a:rPr lang="en-US" altLang="en-US" sz="2000" baseline="-25000" dirty="0"/>
              <a:t>1..2</a:t>
            </a:r>
            <a:r>
              <a:rPr lang="en-US" altLang="en-US" sz="2000" dirty="0"/>
              <a:t> and A</a:t>
            </a:r>
            <a:r>
              <a:rPr lang="en-US" altLang="en-US" sz="2000" baseline="-25000" dirty="0"/>
              <a:t>3..6</a:t>
            </a:r>
            <a:r>
              <a:rPr lang="en-US" altLang="en-US" sz="2000" dirty="0"/>
              <a:t>.</a:t>
            </a:r>
          </a:p>
          <a:p>
            <a:pPr eaLnBrk="1" hangingPunct="1">
              <a:buClr>
                <a:srgbClr val="AD1457"/>
              </a:buClr>
              <a:buFont typeface="Wingdings" panose="05000000000000000000" pitchFamily="2" charset="2"/>
              <a:buChar char="Ø"/>
            </a:pPr>
            <a:r>
              <a:rPr lang="en-US" altLang="en-US" sz="2000" dirty="0"/>
              <a:t>By looking at s[3,6] = 5, we discover that we should compute A</a:t>
            </a:r>
            <a:r>
              <a:rPr lang="en-US" altLang="en-US" sz="2000" baseline="-25000" dirty="0"/>
              <a:t>3..6</a:t>
            </a:r>
            <a:r>
              <a:rPr lang="en-US" altLang="en-US" sz="2000" dirty="0"/>
              <a:t> as A</a:t>
            </a:r>
            <a:r>
              <a:rPr lang="en-US" altLang="en-US" sz="2000" baseline="-25000" dirty="0"/>
              <a:t>3..5</a:t>
            </a:r>
            <a:r>
              <a:rPr lang="en-US" altLang="en-US" sz="2000" dirty="0"/>
              <a:t>A</a:t>
            </a:r>
            <a:r>
              <a:rPr lang="en-US" altLang="en-US" sz="2000" baseline="-25000" dirty="0"/>
              <a:t>6..6</a:t>
            </a:r>
            <a:r>
              <a:rPr lang="en-US" altLang="en-US" sz="2000" dirty="0"/>
              <a:t> and then by seeing that s[3,5] = 4, we get the final </a:t>
            </a:r>
            <a:r>
              <a:rPr lang="en-US" altLang="en-US" sz="2000" dirty="0" err="1"/>
              <a:t>parenthesization</a:t>
            </a:r>
            <a:endParaRPr lang="en-US" altLang="en-US" sz="2000" dirty="0"/>
          </a:p>
          <a:p>
            <a:pPr eaLnBrk="1" hangingPunct="1">
              <a:buClr>
                <a:srgbClr val="FD8177"/>
              </a:buClr>
              <a:buFont typeface="Wingdings" panose="05000000000000000000" pitchFamily="2" charset="2"/>
              <a:buNone/>
            </a:pPr>
            <a:r>
              <a:rPr lang="en-US" altLang="en-US" dirty="0"/>
              <a:t>	</a:t>
            </a:r>
          </a:p>
          <a:p>
            <a:pPr eaLnBrk="1" hangingPunct="1">
              <a:buClr>
                <a:srgbClr val="FD8177"/>
              </a:buClr>
              <a:buFont typeface="Wingdings" panose="05000000000000000000" pitchFamily="2" charset="2"/>
              <a:buNone/>
            </a:pPr>
            <a:r>
              <a:rPr lang="en-US" altLang="en-US" dirty="0"/>
              <a:t>			A = ((A</a:t>
            </a:r>
            <a:r>
              <a:rPr lang="en-US" altLang="en-US" baseline="-25000" dirty="0"/>
              <a:t>1</a:t>
            </a:r>
            <a:r>
              <a:rPr lang="en-US" altLang="en-US" dirty="0"/>
              <a:t>A</a:t>
            </a:r>
            <a:r>
              <a:rPr lang="en-US" altLang="en-US" baseline="-25000" dirty="0"/>
              <a:t>2</a:t>
            </a:r>
            <a:r>
              <a:rPr lang="en-US" altLang="en-US" dirty="0"/>
              <a:t>)(((A</a:t>
            </a:r>
            <a:r>
              <a:rPr lang="en-US" altLang="en-US" baseline="-25000" dirty="0"/>
              <a:t>3</a:t>
            </a:r>
            <a:r>
              <a:rPr lang="en-US" altLang="en-US" dirty="0"/>
              <a:t>A</a:t>
            </a:r>
            <a:r>
              <a:rPr lang="en-US" altLang="en-US" baseline="-25000" dirty="0"/>
              <a:t>4</a:t>
            </a:r>
            <a:r>
              <a:rPr lang="en-US" altLang="en-US" dirty="0"/>
              <a:t>)A</a:t>
            </a:r>
            <a:r>
              <a:rPr lang="en-US" altLang="en-US" baseline="-25000" dirty="0"/>
              <a:t>5</a:t>
            </a:r>
            <a:r>
              <a:rPr lang="en-US" altLang="en-US" dirty="0"/>
              <a:t>)A</a:t>
            </a:r>
            <a:r>
              <a:rPr lang="en-US" altLang="en-US" baseline="-25000" dirty="0"/>
              <a:t>6</a:t>
            </a:r>
            <a:r>
              <a:rPr lang="en-US" altLang="en-US" dirty="0"/>
              <a:t>)).</a:t>
            </a:r>
          </a:p>
          <a:p>
            <a:pPr eaLnBrk="1" hangingPunct="1">
              <a:buClr>
                <a:srgbClr val="FD8177"/>
              </a:buClr>
              <a:buFont typeface="Wingdings" panose="05000000000000000000" pitchFamily="2" charset="2"/>
              <a:buNone/>
            </a:pPr>
            <a:endParaRPr lang="en-US" altLang="en-US" sz="2000" dirty="0"/>
          </a:p>
          <a:p>
            <a:pPr eaLnBrk="1" hangingPunct="1">
              <a:buClr>
                <a:srgbClr val="AD1457"/>
              </a:buClr>
              <a:buFont typeface="Wingdings" panose="05000000000000000000" pitchFamily="2" charset="2"/>
              <a:buChar char="Ø"/>
            </a:pPr>
            <a:r>
              <a:rPr lang="en-US" altLang="en-US" sz="2000" dirty="0"/>
              <a:t>And quick check reveals that this indeed takes the required 8750 multiplications.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769126"/>
            <a:ext cx="5383235" cy="27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3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Binomial Coefficient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52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Chain Multiplication using Dynamic Programming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</a:t>
            </a:r>
            <a:r>
              <a:rPr lang="en-US" dirty="0"/>
              <a:t>the sequence {4, 10, 3, 12, 20, and 7}. The matrices have size 4 x 10, 10 x 3, 3 x 12, 12 x 20, 20 x 7. </a:t>
            </a:r>
            <a:r>
              <a:rPr lang="en-US" dirty="0" smtClean="0"/>
              <a:t>Compute </a:t>
            </a:r>
            <a:r>
              <a:rPr lang="en-US" dirty="0"/>
              <a:t>M [</a:t>
            </a:r>
            <a:r>
              <a:rPr lang="en-US" dirty="0" err="1"/>
              <a:t>i,j</a:t>
            </a:r>
            <a:r>
              <a:rPr lang="en-US" dirty="0"/>
              <a:t>], 0 ≤ </a:t>
            </a:r>
            <a:r>
              <a:rPr lang="en-US" dirty="0" err="1"/>
              <a:t>i</a:t>
            </a:r>
            <a:r>
              <a:rPr lang="en-US" dirty="0"/>
              <a:t>, j≤ 5. 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55" y="1799535"/>
            <a:ext cx="4286250" cy="2085975"/>
          </a:xfrm>
          <a:prstGeom prst="rect">
            <a:avLst/>
          </a:prstGeom>
        </p:spPr>
      </p:pic>
      <p:pic>
        <p:nvPicPr>
          <p:cNvPr id="2050" name="Picture 2" descr="Example of Matrix Chain Multiplic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205" y="1799534"/>
            <a:ext cx="4286250" cy="208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66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Chain Multiplication using Dynamic Programming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</a:t>
            </a:r>
            <a:r>
              <a:rPr lang="en-US" dirty="0"/>
              <a:t>the sequence {4, 10, 3, 12, 20, and 7}. The matrices have size 4 x 10, 10 x 3, 3 x 12, 12 x 20, 20 x 7. </a:t>
            </a:r>
            <a:r>
              <a:rPr lang="en-US" dirty="0" smtClean="0"/>
              <a:t>Compute </a:t>
            </a:r>
            <a:r>
              <a:rPr lang="en-US" dirty="0"/>
              <a:t>M [</a:t>
            </a:r>
            <a:r>
              <a:rPr lang="en-US" dirty="0" err="1"/>
              <a:t>i,j</a:t>
            </a:r>
            <a:r>
              <a:rPr lang="en-US" dirty="0"/>
              <a:t>], 0 ≤ </a:t>
            </a:r>
            <a:r>
              <a:rPr lang="en-US" dirty="0" err="1"/>
              <a:t>i</a:t>
            </a:r>
            <a:r>
              <a:rPr lang="en-US" dirty="0"/>
              <a:t>, j≤ 5. </a:t>
            </a:r>
            <a:endParaRPr lang="en-IN" dirty="0"/>
          </a:p>
        </p:txBody>
      </p:sp>
      <p:pic>
        <p:nvPicPr>
          <p:cNvPr id="2050" name="Picture 2" descr="Example of Matrix Chain Multiplic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31" y="1577688"/>
            <a:ext cx="3988714" cy="194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Example of Matrix Chain Multiplic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339" y="1765792"/>
            <a:ext cx="7614574" cy="64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AA Example of Matrix Chain Multiplic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339" y="2771190"/>
            <a:ext cx="7503970" cy="66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Example of Matrix Chain Multiplic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338" y="3781072"/>
            <a:ext cx="7531862" cy="629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Example of Matrix Chain Multiplication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9"/>
          <a:stretch/>
        </p:blipFill>
        <p:spPr bwMode="auto">
          <a:xfrm>
            <a:off x="212331" y="4421211"/>
            <a:ext cx="4105301" cy="189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32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Chain Multiplication using Dynamic Programming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</a:t>
            </a:r>
            <a:r>
              <a:rPr lang="en-US" dirty="0"/>
              <a:t>the sequence {4, 10, 3, 12, 20, and 7}. The matrices have size 4 x 10, 10 x 3, 3 x 12, 12 x 20, 20 x 7. </a:t>
            </a:r>
            <a:r>
              <a:rPr lang="en-US" dirty="0" smtClean="0"/>
              <a:t>Compute </a:t>
            </a:r>
            <a:r>
              <a:rPr lang="en-US" dirty="0"/>
              <a:t>M [</a:t>
            </a:r>
            <a:r>
              <a:rPr lang="en-US" dirty="0" err="1"/>
              <a:t>i,j</a:t>
            </a:r>
            <a:r>
              <a:rPr lang="en-US" dirty="0"/>
              <a:t>], 0 ≤ </a:t>
            </a:r>
            <a:r>
              <a:rPr lang="en-US" dirty="0" err="1"/>
              <a:t>i</a:t>
            </a:r>
            <a:r>
              <a:rPr lang="en-US" dirty="0"/>
              <a:t>, j≤ 5. </a:t>
            </a:r>
            <a:endParaRPr lang="en-IN" dirty="0"/>
          </a:p>
        </p:txBody>
      </p:sp>
      <p:pic>
        <p:nvPicPr>
          <p:cNvPr id="3080" name="Picture 8" descr="Example of Matrix Chain Multiplica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9"/>
          <a:stretch/>
        </p:blipFill>
        <p:spPr bwMode="auto">
          <a:xfrm>
            <a:off x="238089" y="1684450"/>
            <a:ext cx="4105301" cy="189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Example of Matrix Chain Multiplic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19" y="3728502"/>
            <a:ext cx="8513476" cy="106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AA Example of Matrix Chain Multiplic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19" y="5177952"/>
            <a:ext cx="8365369" cy="101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AA Example of Matrix Chain Multiplication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6"/>
          <a:stretch/>
        </p:blipFill>
        <p:spPr bwMode="auto">
          <a:xfrm>
            <a:off x="7302321" y="1662650"/>
            <a:ext cx="4112291" cy="193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21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Chain Multiplication using Dynamic Programming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</a:t>
            </a:r>
            <a:r>
              <a:rPr lang="en-US" dirty="0"/>
              <a:t>the sequence {4, 10, 3, 12, 20, and 7}. The matrices have size 4 x 10, 10 x 3, 3 x 12, 12 x 20, 20 x 7. </a:t>
            </a:r>
            <a:r>
              <a:rPr lang="en-US" dirty="0" smtClean="0"/>
              <a:t>Compute </a:t>
            </a:r>
            <a:r>
              <a:rPr lang="en-US" dirty="0"/>
              <a:t>M [</a:t>
            </a:r>
            <a:r>
              <a:rPr lang="en-US" dirty="0" err="1"/>
              <a:t>i,j</a:t>
            </a:r>
            <a:r>
              <a:rPr lang="en-US" dirty="0"/>
              <a:t>], 0 ≤ </a:t>
            </a:r>
            <a:r>
              <a:rPr lang="en-US" dirty="0" err="1"/>
              <a:t>i</a:t>
            </a:r>
            <a:r>
              <a:rPr lang="en-US" dirty="0"/>
              <a:t>, j≤ 5. </a:t>
            </a:r>
            <a:endParaRPr lang="en-IN" dirty="0"/>
          </a:p>
        </p:txBody>
      </p:sp>
      <p:pic>
        <p:nvPicPr>
          <p:cNvPr id="4102" name="Picture 6" descr="DAA Example of Matrix Chain Multiplica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6"/>
          <a:stretch/>
        </p:blipFill>
        <p:spPr bwMode="auto">
          <a:xfrm>
            <a:off x="328411" y="1723318"/>
            <a:ext cx="4112291" cy="193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DAA Example of Matrix Chain Multiplic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11" y="4268810"/>
            <a:ext cx="9774559" cy="162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AA Example of Matrix Chain Multiplicatio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22"/>
          <a:stretch/>
        </p:blipFill>
        <p:spPr bwMode="auto">
          <a:xfrm>
            <a:off x="6709803" y="1723318"/>
            <a:ext cx="4493976" cy="207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58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Common Subsequence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93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subsequence is a sequence that appears in the same relative order, </a:t>
                </a:r>
                <a:r>
                  <a:rPr lang="en-US" b="1" dirty="0"/>
                  <a:t>but not necessarily contiguous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Given two sequences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we say that a sequence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US" dirty="0"/>
                  <a:t> is a common subsequence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US" dirty="0"/>
                  <a:t> is a subsequence of both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E.g., if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 = &lt;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= &lt;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then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en-US" dirty="0"/>
                  <a:t>is a subsequence.</a:t>
                </a:r>
              </a:p>
              <a:p>
                <a:r>
                  <a:rPr lang="en-US" dirty="0"/>
                  <a:t>Use dynamic programming technique to find </a:t>
                </a:r>
                <a:r>
                  <a:rPr lang="en-US" b="1" dirty="0"/>
                  <a:t>the longest common </a:t>
                </a:r>
                <a:r>
                  <a:rPr lang="en-US" b="1" dirty="0" smtClean="0"/>
                  <a:t>subsequence (LCS).</a:t>
                </a:r>
                <a:endParaRPr lang="en-US" b="1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>
            <a:off x="2830285" y="2797627"/>
            <a:ext cx="2743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640285" y="2797627"/>
            <a:ext cx="2743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211285" y="2797627"/>
            <a:ext cx="274320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280365" y="2812141"/>
            <a:ext cx="274320" cy="0"/>
          </a:xfrm>
          <a:prstGeom prst="line">
            <a:avLst/>
          </a:prstGeom>
          <a:ln w="38100"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125685" y="2797627"/>
            <a:ext cx="27432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240485" y="2797627"/>
            <a:ext cx="27432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56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LCS – Optimal Sub-structure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need to generate table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..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..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b="1" dirty="0">
                  <a:solidFill>
                    <a:srgbClr val="AD1457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length of string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length of string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667435" y="1925235"/>
                <a:ext cx="8382000" cy="256608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400" dirty="0" smtClean="0">
                    <a:solidFill>
                      <a:schemeClr val="tx1"/>
                    </a:solidFill>
                  </a:rPr>
                  <a:t>To generate table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dirty="0" err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use following steps:</a:t>
                </a:r>
              </a:p>
              <a:p>
                <a:pPr marL="400050" lvl="1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400" dirty="0" smtClean="0">
                    <a:solidFill>
                      <a:schemeClr val="tx1"/>
                    </a:solidFill>
                  </a:rPr>
                  <a:t>	Step-1</a:t>
                </a:r>
                <a:r>
                  <a:rPr lang="en-US" sz="2400" dirty="0">
                    <a:solidFill>
                      <a:schemeClr val="tx1"/>
                    </a:solidFill>
                  </a:rPr>
                  <a:t>: Make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dirty="0" err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]=</m:t>
                    </m:r>
                    <m:r>
                      <a:rPr 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 dirty="0">
                  <a:solidFill>
                    <a:srgbClr val="AD1457"/>
                  </a:solidFill>
                </a:endParaRPr>
              </a:p>
              <a:p>
                <a:pPr marL="400050" lvl="1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400" dirty="0" smtClean="0">
                    <a:solidFill>
                      <a:schemeClr val="tx1"/>
                    </a:solidFill>
                  </a:rPr>
                  <a:t>	Step-2</a:t>
                </a:r>
                <a:r>
                  <a:rPr lang="en-US" sz="2400" dirty="0">
                    <a:solidFill>
                      <a:schemeClr val="tx1"/>
                    </a:solidFill>
                  </a:rPr>
                  <a:t>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sz="2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then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dirty="0" err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 dirty="0" err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err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] ← 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]+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b="1" dirty="0">
                  <a:solidFill>
                    <a:srgbClr val="AD1457"/>
                  </a:solidFill>
                </a:endParaRPr>
              </a:p>
              <a:p>
                <a:pPr marL="400050" lvl="1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r>
                  <a:rPr lang="en-US" sz="2400" dirty="0" smtClean="0">
                    <a:solidFill>
                      <a:schemeClr val="tx1"/>
                    </a:solidFill>
                  </a:rPr>
                  <a:t>	Step-3</a:t>
                </a:r>
                <a:r>
                  <a:rPr lang="en-US" sz="2400" dirty="0">
                    <a:solidFill>
                      <a:schemeClr val="tx1"/>
                    </a:solidFill>
                  </a:rPr>
                  <a:t>: else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dirty="0" err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 dirty="0" err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err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] ← </m:t>
                    </m:r>
                    <m:r>
                      <a:rPr lang="en-US" sz="2400" b="1" i="0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𝐦𝐚𝐱</m:t>
                    </m:r>
                    <m:r>
                      <a:rPr lang="en-US" sz="2400" b="1" i="0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b="1" dirty="0">
                    <a:solidFill>
                      <a:srgbClr val="AD1457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])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435" y="1925235"/>
                <a:ext cx="8382000" cy="2566083"/>
              </a:xfrm>
              <a:prstGeom prst="rect">
                <a:avLst/>
              </a:prstGeom>
              <a:blipFill>
                <a:blip r:embed="rId3"/>
                <a:stretch>
                  <a:fillRect l="-1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39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LCS – Dynamic Programming Solution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7230048"/>
                  </p:ext>
                </p:extLst>
              </p:nvPr>
            </p:nvGraphicFramePr>
            <p:xfrm>
              <a:off x="2290361" y="1600200"/>
              <a:ext cx="6095997" cy="48300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7333">
                      <a:extLst>
                        <a:ext uri="{9D8B030D-6E8A-4147-A177-3AD203B41FA5}">
                          <a16:colId xmlns:a16="http://schemas.microsoft.com/office/drawing/2014/main" val="1618390636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3411830501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4022224915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4241537447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2662173369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3483134359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2071331139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3783234188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3392199172"/>
                        </a:ext>
                      </a:extLst>
                    </a:gridCol>
                  </a:tblGrid>
                  <a:tr h="637531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3659342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70153453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18921601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43730524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04034727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7845717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36349307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214060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47230048"/>
                  </p:ext>
                </p:extLst>
              </p:nvPr>
            </p:nvGraphicFramePr>
            <p:xfrm>
              <a:off x="2290361" y="1600200"/>
              <a:ext cx="6095997" cy="48300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7333">
                      <a:extLst>
                        <a:ext uri="{9D8B030D-6E8A-4147-A177-3AD203B41FA5}">
                          <a16:colId xmlns:a16="http://schemas.microsoft.com/office/drawing/2014/main" val="1618390636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3411830501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4022224915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4241537447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2662173369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3483134359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2071331139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3783234188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3392199172"/>
                        </a:ext>
                      </a:extLst>
                    </a:gridCol>
                  </a:tblGrid>
                  <a:tr h="637531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901" t="-952" r="-703604" b="-6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9107" t="-952" r="-597321" b="-6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1802" t="-952" r="-502703" b="-6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1802" t="-952" r="-402703" b="-6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1802" t="-952" r="-302703" b="-6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96429" t="-952" r="-200000" b="-6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02703" t="-952" r="-101802" b="-6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02703" t="-952" r="-1802" b="-6780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3659342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1" t="-108163" r="-803604" b="-6265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70153453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1" t="-208163" r="-803604" b="-5265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18921601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1" t="-305051" r="-803604" b="-4212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43730524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1" t="-409184" r="-803604" b="-325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04034727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1" t="-509184" r="-803604" b="-225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7845717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1" t="-603030" r="-803604" b="-1232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36349307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1" t="-710204" r="-803604" b="-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2140608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/>
          <p:cNvSpPr txBox="1"/>
          <p:nvPr/>
        </p:nvSpPr>
        <p:spPr>
          <a:xfrm>
            <a:off x="3280961" y="2409372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66761" y="2409372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48932" y="2409372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31103" y="2409372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947961" y="2409372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01798" y="2409372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303235" y="2409372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046186" y="2409372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80961" y="2993573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87766" y="35814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280961" y="4174673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966761" y="5943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648932" y="5943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331103" y="5943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947961" y="5943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701798" y="5943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303235" y="5943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046186" y="5943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966761" y="5334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648932" y="5334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331103" y="5334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947961" y="5334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701798" y="5334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303235" y="5334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8046186" y="5334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966761" y="4800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648932" y="4800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331103" y="4800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947961" y="4800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701798" y="4800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303235" y="4800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8046186" y="4800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966761" y="4191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648932" y="4191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331103" y="4191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947961" y="4191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701798" y="4191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7303235" y="4191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8046186" y="4191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3926420" y="35814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4648932" y="35814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5331103" y="35814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947961" y="35814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701798" y="35814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303235" y="35814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8046186" y="35814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3966761" y="3018972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648932" y="3018972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331103" y="3018972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5947961" y="3018972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701798" y="3018972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7303235" y="3018972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8046186" y="3018972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3280961" y="4800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3287766" y="5388427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3280961" y="59817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1" name="Rounded Rectangle 60"/>
          <p:cNvSpPr/>
          <p:nvPr/>
        </p:nvSpPr>
        <p:spPr>
          <a:xfrm>
            <a:off x="2446390" y="2881086"/>
            <a:ext cx="323849" cy="365760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3795312" y="1672770"/>
            <a:ext cx="323849" cy="365760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021913" y="2434770"/>
            <a:ext cx="274320" cy="36576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3321599" y="3025320"/>
            <a:ext cx="274320" cy="36576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/>
          <p:nvPr/>
        </p:nvCxnSpPr>
        <p:spPr>
          <a:xfrm flipH="1" flipV="1">
            <a:off x="3785333" y="2899230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4351041" y="2867575"/>
            <a:ext cx="257978" cy="24211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502024" y="860610"/>
                <a:ext cx="11187953" cy="548640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𝒊𝒇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400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sz="2400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b="1" dirty="0" smtClean="0">
                        <a:solidFill>
                          <a:schemeClr val="tx1"/>
                        </a:solidFill>
                      </a:rPr>
                      <m:t>then</m:t>
                    </m:r>
                    <m:r>
                      <m:rPr>
                        <m:nor/>
                      </m:rPr>
                      <a:rPr lang="en-US" sz="2400" b="1" dirty="0" smtClean="0">
                        <a:solidFill>
                          <a:schemeClr val="tx1"/>
                        </a:solidFill>
                      </a:rPr>
                      <m:t> 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 ← 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]+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b="1" dirty="0">
                    <a:solidFill>
                      <a:srgbClr val="AD1457"/>
                    </a:solidFill>
                  </a:rPr>
                  <a:t>else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 ← 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max(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])</m:t>
                    </m:r>
                  </m:oMath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24" y="860610"/>
                <a:ext cx="11187953" cy="548640"/>
              </a:xfrm>
              <a:prstGeom prst="rect">
                <a:avLst/>
              </a:prstGeom>
              <a:blipFill>
                <a:blip r:embed="rId3"/>
                <a:stretch>
                  <a:fillRect l="-163" t="-1087" r="-163" b="-14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/>
          <p:cNvCxnSpPr/>
          <p:nvPr/>
        </p:nvCxnSpPr>
        <p:spPr>
          <a:xfrm flipH="1">
            <a:off x="5038162" y="3153228"/>
            <a:ext cx="3048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 flipV="1">
            <a:off x="5694584" y="2895600"/>
            <a:ext cx="257978" cy="24211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6362590" y="3156858"/>
            <a:ext cx="3048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7095562" y="3156858"/>
            <a:ext cx="3048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 flipV="1">
            <a:off x="7734190" y="2881086"/>
            <a:ext cx="257978" cy="24211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50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85185E-6 L 0.05365 -0.00023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365 -0.00023 L 0.11107 -1.85185E-6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63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107 2.96296E-6 L 0.16615 -1.85185E-6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7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63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615 1.48148E-6 L 0.22135 0.00185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0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63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135 0.00185 L 0.27865 -1.85185E-6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5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63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864 -3.7037E-6 L 0.33268 -1.85185E-6 " pathEditMode="relative" rAng="0" ptsTypes="AA">
                                      <p:cBhvr>
                                        <p:cTn id="133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2" grpId="1" animBg="1"/>
      <p:bldP spid="62" grpId="2" animBg="1"/>
      <p:bldP spid="62" grpId="3" animBg="1"/>
      <p:bldP spid="62" grpId="4" animBg="1"/>
      <p:bldP spid="62" grpId="6" animBg="1"/>
      <p:bldP spid="62" grpId="7" animBg="1"/>
      <p:bldP spid="63" grpId="0" animBg="1"/>
      <p:bldP spid="6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LCS – Dynamic Programming Solution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290361" y="1600200"/>
              <a:ext cx="6095997" cy="48300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7333">
                      <a:extLst>
                        <a:ext uri="{9D8B030D-6E8A-4147-A177-3AD203B41FA5}">
                          <a16:colId xmlns:a16="http://schemas.microsoft.com/office/drawing/2014/main" val="1618390636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3411830501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4022224915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4241537447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2662173369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3483134359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2071331139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3783234188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3392199172"/>
                        </a:ext>
                      </a:extLst>
                    </a:gridCol>
                  </a:tblGrid>
                  <a:tr h="637531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3659342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70153453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18921601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43730524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04034727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7845717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36349307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214060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290361" y="1600200"/>
              <a:ext cx="6095997" cy="48300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7333">
                      <a:extLst>
                        <a:ext uri="{9D8B030D-6E8A-4147-A177-3AD203B41FA5}">
                          <a16:colId xmlns:a16="http://schemas.microsoft.com/office/drawing/2014/main" val="1618390636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3411830501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4022224915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4241537447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2662173369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3483134359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2071331139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3783234188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3392199172"/>
                        </a:ext>
                      </a:extLst>
                    </a:gridCol>
                  </a:tblGrid>
                  <a:tr h="637531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901" t="-952" r="-703604" b="-6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9107" t="-952" r="-597321" b="-6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1802" t="-952" r="-502703" b="-6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1802" t="-952" r="-402703" b="-6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1802" t="-952" r="-302703" b="-6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96429" t="-952" r="-200000" b="-6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02703" t="-952" r="-101802" b="-6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02703" t="-952" r="-1802" b="-6780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3659342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1" t="-108163" r="-803604" b="-6265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70153453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1" t="-208163" r="-803604" b="-5265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18921601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1" t="-305051" r="-803604" b="-4212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43730524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1" t="-409184" r="-803604" b="-325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04034727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1" t="-509184" r="-803604" b="-225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7845717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1" t="-603030" r="-803604" b="-1232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36349307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1" t="-710204" r="-803604" b="-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2140608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TextBox 15"/>
          <p:cNvSpPr txBox="1"/>
          <p:nvPr/>
        </p:nvSpPr>
        <p:spPr>
          <a:xfrm>
            <a:off x="3966761" y="5943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648932" y="5943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331103" y="5943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947961" y="5943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701798" y="5943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303235" y="5943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046186" y="5943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966761" y="5334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648932" y="5334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331103" y="5334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947961" y="5334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701798" y="5334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303235" y="5334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8046186" y="5334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966761" y="4800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648932" y="4800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331103" y="4800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947961" y="4800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701798" y="4800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303235" y="4800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8046186" y="4800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966761" y="4191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648932" y="4191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331103" y="4191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947961" y="4191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701798" y="4191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7303235" y="4191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8046186" y="4191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3926420" y="35814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4648932" y="35814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5331103" y="35814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947961" y="35814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701798" y="35814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303235" y="35814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8046186" y="35814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1" name="Rounded Rectangle 60"/>
          <p:cNvSpPr/>
          <p:nvPr/>
        </p:nvSpPr>
        <p:spPr>
          <a:xfrm>
            <a:off x="2446390" y="2881086"/>
            <a:ext cx="323849" cy="365760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3795312" y="1672770"/>
            <a:ext cx="323849" cy="365760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008850" y="3035663"/>
            <a:ext cx="274320" cy="36576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3334662" y="3600090"/>
            <a:ext cx="274320" cy="36576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/>
          <p:nvPr/>
        </p:nvCxnSpPr>
        <p:spPr>
          <a:xfrm flipH="1" flipV="1">
            <a:off x="3785333" y="2899230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4351041" y="2867575"/>
            <a:ext cx="257978" cy="24211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502024" y="860610"/>
                <a:ext cx="11187953" cy="548640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𝒊𝒇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400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sz="2400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b="1" dirty="0" smtClean="0">
                        <a:solidFill>
                          <a:schemeClr val="tx1"/>
                        </a:solidFill>
                      </a:rPr>
                      <m:t>then</m:t>
                    </m:r>
                    <m:r>
                      <m:rPr>
                        <m:nor/>
                      </m:rPr>
                      <a:rPr lang="en-US" sz="2400" b="1" dirty="0" smtClean="0">
                        <a:solidFill>
                          <a:schemeClr val="tx1"/>
                        </a:solidFill>
                      </a:rPr>
                      <m:t> 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 ← 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]+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b="1" dirty="0">
                    <a:solidFill>
                      <a:srgbClr val="AD1457"/>
                    </a:solidFill>
                  </a:rPr>
                  <a:t>else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 ← 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max(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])</m:t>
                    </m:r>
                  </m:oMath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24" y="860610"/>
                <a:ext cx="11187953" cy="548640"/>
              </a:xfrm>
              <a:prstGeom prst="rect">
                <a:avLst/>
              </a:prstGeom>
              <a:blipFill>
                <a:blip r:embed="rId3"/>
                <a:stretch>
                  <a:fillRect l="-163" t="-1087" r="-163" b="-14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/>
          <p:cNvCxnSpPr/>
          <p:nvPr/>
        </p:nvCxnSpPr>
        <p:spPr>
          <a:xfrm flipH="1">
            <a:off x="5038162" y="3153228"/>
            <a:ext cx="3048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 flipV="1">
            <a:off x="5694584" y="2895600"/>
            <a:ext cx="257978" cy="24211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6362590" y="3156858"/>
            <a:ext cx="3048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7095562" y="3156858"/>
            <a:ext cx="3048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 flipV="1">
            <a:off x="7734190" y="2881086"/>
            <a:ext cx="257978" cy="24211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 flipV="1">
            <a:off x="3773716" y="3505200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 flipV="1">
            <a:off x="4434111" y="3505200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 flipV="1">
            <a:off x="5109031" y="3517900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 flipV="1">
            <a:off x="5783945" y="3520441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 flipV="1">
            <a:off x="6349652" y="3491689"/>
            <a:ext cx="257978" cy="24211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7027819" y="3733800"/>
            <a:ext cx="3048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>
            <a:off x="7715255" y="3713843"/>
            <a:ext cx="3048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55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7.40741E-7 L -0.00104 0.0905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85185E-6 L 0.05365 -0.00023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365 -0.00023 L 0.11107 -1.85185E-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3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107 2.96296E-6 L 0.16615 -1.85185E-6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7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63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615 1.48148E-6 L 0.22135 0.00185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0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63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135 0.00185 L 0.27865 -1.85185E-6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5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63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864 -3.7037E-6 L 0.33268 -1.85185E-6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61" grpId="1" animBg="1"/>
      <p:bldP spid="62" grpId="0" animBg="1"/>
      <p:bldP spid="62" grpId="1" animBg="1"/>
      <p:bldP spid="62" grpId="2" animBg="1"/>
      <p:bldP spid="62" grpId="3" animBg="1"/>
      <p:bldP spid="62" grpId="4" animBg="1"/>
      <p:bldP spid="62" grpId="6" animBg="1"/>
      <p:bldP spid="62" grpId="7" animBg="1"/>
      <p:bldP spid="63" grpId="0" animBg="1"/>
      <p:bldP spid="6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LCS – Dynamic Programming Solution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290361" y="1600200"/>
              <a:ext cx="6095997" cy="48300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7333">
                      <a:extLst>
                        <a:ext uri="{9D8B030D-6E8A-4147-A177-3AD203B41FA5}">
                          <a16:colId xmlns:a16="http://schemas.microsoft.com/office/drawing/2014/main" val="1618390636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3411830501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4022224915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4241537447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2662173369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3483134359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2071331139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3783234188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3392199172"/>
                        </a:ext>
                      </a:extLst>
                    </a:gridCol>
                  </a:tblGrid>
                  <a:tr h="637531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3659342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70153453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18921601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43730524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04034727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7845717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36349307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214060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290361" y="1600200"/>
              <a:ext cx="6095997" cy="48300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7333">
                      <a:extLst>
                        <a:ext uri="{9D8B030D-6E8A-4147-A177-3AD203B41FA5}">
                          <a16:colId xmlns:a16="http://schemas.microsoft.com/office/drawing/2014/main" val="1618390636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3411830501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4022224915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4241537447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2662173369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3483134359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2071331139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3783234188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3392199172"/>
                        </a:ext>
                      </a:extLst>
                    </a:gridCol>
                  </a:tblGrid>
                  <a:tr h="637531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901" t="-952" r="-703604" b="-6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9107" t="-952" r="-597321" b="-6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1802" t="-952" r="-502703" b="-6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1802" t="-952" r="-402703" b="-6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1802" t="-952" r="-302703" b="-6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96429" t="-952" r="-200000" b="-6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02703" t="-952" r="-101802" b="-6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02703" t="-952" r="-1802" b="-6780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3659342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1" t="-108163" r="-803604" b="-6265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70153453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1" t="-208163" r="-803604" b="-5265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18921601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1" t="-305051" r="-803604" b="-4212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43730524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1" t="-409184" r="-803604" b="-325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04034727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1" t="-509184" r="-803604" b="-225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7845717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1" t="-603030" r="-803604" b="-1232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36349307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1" t="-710204" r="-803604" b="-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2140608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TextBox 15"/>
          <p:cNvSpPr txBox="1"/>
          <p:nvPr/>
        </p:nvSpPr>
        <p:spPr>
          <a:xfrm>
            <a:off x="3966761" y="5943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648932" y="5943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331103" y="5943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947961" y="5943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701798" y="5943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303235" y="5943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046186" y="5943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966761" y="5334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648932" y="5334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331103" y="5334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947961" y="5334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701798" y="5334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303235" y="5334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8046186" y="5334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966761" y="4800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648932" y="4800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331103" y="4800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947961" y="4800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701798" y="4800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303235" y="4800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8046186" y="48006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966761" y="4191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648932" y="4191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331103" y="4191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947961" y="4191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701798" y="4191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7303235" y="4191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8046186" y="4191000"/>
            <a:ext cx="3048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1" name="Rounded Rectangle 60"/>
          <p:cNvSpPr/>
          <p:nvPr/>
        </p:nvSpPr>
        <p:spPr>
          <a:xfrm>
            <a:off x="2433327" y="3481973"/>
            <a:ext cx="323849" cy="365760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3795312" y="1672770"/>
            <a:ext cx="323849" cy="365760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/>
          <p:nvPr/>
        </p:nvCxnSpPr>
        <p:spPr>
          <a:xfrm flipH="1" flipV="1">
            <a:off x="3763771" y="2899230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4351041" y="2867575"/>
            <a:ext cx="257978" cy="24211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502024" y="860610"/>
                <a:ext cx="11187953" cy="548640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𝒊𝒇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2400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400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sz="2400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b="1" dirty="0" smtClean="0">
                        <a:solidFill>
                          <a:schemeClr val="tx1"/>
                        </a:solidFill>
                      </a:rPr>
                      <m:t>then</m:t>
                    </m:r>
                    <m:r>
                      <m:rPr>
                        <m:nor/>
                      </m:rPr>
                      <a:rPr lang="en-US" sz="2400" b="1" dirty="0" smtClean="0">
                        <a:solidFill>
                          <a:schemeClr val="tx1"/>
                        </a:solidFill>
                      </a:rPr>
                      <m:t> 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 ← 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]+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b="1" dirty="0">
                    <a:solidFill>
                      <a:srgbClr val="AD1457"/>
                    </a:solidFill>
                  </a:rPr>
                  <a:t>else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err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 ← 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max(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])</m:t>
                    </m:r>
                  </m:oMath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24" y="860610"/>
                <a:ext cx="11187953" cy="548640"/>
              </a:xfrm>
              <a:prstGeom prst="rect">
                <a:avLst/>
              </a:prstGeom>
              <a:blipFill>
                <a:blip r:embed="rId3"/>
                <a:stretch>
                  <a:fillRect l="-163" t="-1087" r="-163" b="-14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/>
          <p:cNvCxnSpPr/>
          <p:nvPr/>
        </p:nvCxnSpPr>
        <p:spPr>
          <a:xfrm flipH="1">
            <a:off x="5038162" y="3153228"/>
            <a:ext cx="3048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 flipV="1">
            <a:off x="5694584" y="2895600"/>
            <a:ext cx="257978" cy="24211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6362590" y="3156858"/>
            <a:ext cx="3048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7095562" y="3156858"/>
            <a:ext cx="3048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 flipV="1">
            <a:off x="7734190" y="2881086"/>
            <a:ext cx="257978" cy="24211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 flipV="1">
            <a:off x="3763771" y="3505200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 flipV="1">
            <a:off x="4427408" y="3505200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 flipV="1">
            <a:off x="5109031" y="3505200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 flipV="1">
            <a:off x="5783431" y="3505200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 flipV="1">
            <a:off x="6375778" y="3478626"/>
            <a:ext cx="257978" cy="24211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7040882" y="3733800"/>
            <a:ext cx="3048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>
            <a:off x="7715255" y="3713843"/>
            <a:ext cx="3048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 flipV="1">
            <a:off x="3763771" y="4094844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 flipV="1">
            <a:off x="4427408" y="4094844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4997649" y="4043818"/>
            <a:ext cx="257978" cy="24211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5663745" y="4362995"/>
            <a:ext cx="3048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 flipV="1">
            <a:off x="6456835" y="4094844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 flipV="1">
            <a:off x="7114909" y="4094844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 flipV="1">
            <a:off x="7804664" y="4094844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H="1" flipV="1">
            <a:off x="3661905" y="4679544"/>
            <a:ext cx="257978" cy="24211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H="1" flipV="1">
            <a:off x="3652182" y="5848928"/>
            <a:ext cx="257978" cy="24211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H="1" flipV="1">
            <a:off x="3755890" y="5296092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 flipH="1" flipV="1">
            <a:off x="4427408" y="4724400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H="1" flipV="1">
            <a:off x="4332432" y="5282389"/>
            <a:ext cx="257978" cy="24211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 flipH="1" flipV="1">
            <a:off x="4427408" y="5917474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 flipH="1" flipV="1">
            <a:off x="5109031" y="5296092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flipH="1" flipV="1">
            <a:off x="5109031" y="5917474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flipH="1" flipV="1">
            <a:off x="5109031" y="4724400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 flipH="1" flipV="1">
            <a:off x="5783431" y="4724400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 flipH="1" flipV="1">
            <a:off x="5700215" y="5269966"/>
            <a:ext cx="257978" cy="24211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 flipH="1" flipV="1">
            <a:off x="5783431" y="5917474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flipH="1" flipV="1">
            <a:off x="6456835" y="4724400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 flipH="1" flipV="1">
            <a:off x="6456835" y="5917474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flipH="1">
            <a:off x="6360887" y="5545478"/>
            <a:ext cx="3048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 flipH="1" flipV="1">
            <a:off x="7114909" y="5296092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H="1" flipV="1">
            <a:off x="7051088" y="5861990"/>
            <a:ext cx="257978" cy="24211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 flipH="1" flipV="1">
            <a:off x="7042711" y="4640354"/>
            <a:ext cx="257978" cy="24211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flipH="1">
            <a:off x="7700557" y="4985658"/>
            <a:ext cx="3048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H="1" flipV="1">
            <a:off x="7702567" y="5256903"/>
            <a:ext cx="257978" cy="24211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 flipH="1" flipV="1">
            <a:off x="7804664" y="5917474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7718648" y="5818448"/>
            <a:ext cx="667706" cy="603504"/>
          </a:xfrm>
          <a:prstGeom prst="rect">
            <a:avLst/>
          </a:prstGeom>
          <a:solidFill>
            <a:srgbClr val="C00000">
              <a:alpha val="30000"/>
            </a:srgb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32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7.40741E-7 L -0.00104 0.0905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85185E-6 L 0.05365 -0.00023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365 -0.00023 L 0.11107 -1.85185E-6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3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107 2.96296E-6 L 0.16615 -1.85185E-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7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615 1.48148E-6 L 0.22135 0.00185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0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63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135 0.00185 L 0.27865 -1.85185E-6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5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63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864 -3.7037E-6 L 0.33268 -1.85185E-6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"/>
                            </p:stCondLst>
                            <p:childTnLst>
                              <p:par>
                                <p:cTn id="15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500"/>
                            </p:stCondLst>
                            <p:childTnLst>
                              <p:par>
                                <p:cTn id="16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500"/>
                            </p:stCondLst>
                            <p:childTnLst>
                              <p:par>
                                <p:cTn id="17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00"/>
                            </p:stCondLst>
                            <p:childTnLst>
                              <p:par>
                                <p:cTn id="17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"/>
                            </p:stCondLst>
                            <p:childTnLst>
                              <p:par>
                                <p:cTn id="17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500"/>
                            </p:stCondLst>
                            <p:childTnLst>
                              <p:par>
                                <p:cTn id="18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500"/>
                            </p:stCondLst>
                            <p:childTnLst>
                              <p:par>
                                <p:cTn id="18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500"/>
                            </p:stCondLst>
                            <p:childTnLst>
                              <p:par>
                                <p:cTn id="18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500"/>
                            </p:stCondLst>
                            <p:childTnLst>
                              <p:par>
                                <p:cTn id="19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500"/>
                            </p:stCondLst>
                            <p:childTnLst>
                              <p:par>
                                <p:cTn id="19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"/>
                            </p:stCondLst>
                            <p:childTnLst>
                              <p:par>
                                <p:cTn id="19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500"/>
                            </p:stCondLst>
                            <p:childTnLst>
                              <p:par>
                                <p:cTn id="20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500"/>
                            </p:stCondLst>
                            <p:childTnLst>
                              <p:par>
                                <p:cTn id="20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500"/>
                            </p:stCondLst>
                            <p:childTnLst>
                              <p:par>
                                <p:cTn id="20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500"/>
                            </p:stCondLst>
                            <p:childTnLst>
                              <p:par>
                                <p:cTn id="21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500"/>
                            </p:stCondLst>
                            <p:childTnLst>
                              <p:par>
                                <p:cTn id="21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500"/>
                            </p:stCondLst>
                            <p:childTnLst>
                              <p:par>
                                <p:cTn id="21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500"/>
                            </p:stCondLst>
                            <p:childTnLst>
                              <p:par>
                                <p:cTn id="2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61" grpId="0" animBg="1"/>
      <p:bldP spid="62" grpId="0" animBg="1"/>
      <p:bldP spid="62" grpId="1" animBg="1"/>
      <p:bldP spid="62" grpId="2" animBg="1"/>
      <p:bldP spid="62" grpId="3" animBg="1"/>
      <p:bldP spid="62" grpId="4" animBg="1"/>
      <p:bldP spid="62" grpId="5" animBg="1"/>
      <p:bldP spid="62" grpId="6" animBg="1"/>
      <p:bldP spid="14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you want to make a 2-person committee from a group of four people. How many </a:t>
                </a:r>
                <a:r>
                  <a:rPr lang="en-US" b="1" dirty="0"/>
                  <a:t>different combinations </a:t>
                </a:r>
                <a:r>
                  <a:rPr lang="en-US" dirty="0"/>
                  <a:t>are possible? </a:t>
                </a:r>
              </a:p>
              <a:p>
                <a:r>
                  <a:rPr lang="en-US" dirty="0"/>
                  <a:t>The number of ways to do this is given by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srgbClr val="AD1457"/>
                    </a:solidFill>
                  </a:rPr>
                  <a:t>.</a:t>
                </a:r>
                <a:endParaRPr lang="en-US" i="1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Specifically</a:t>
                </a:r>
                <a:r>
                  <a:rPr lang="en-US" dirty="0"/>
                  <a:t>, the </a:t>
                </a:r>
                <a:r>
                  <a:rPr lang="en-US" b="1" dirty="0"/>
                  <a:t>binomial coefficient</a:t>
                </a:r>
                <a:r>
                  <a:rPr lang="en-US" dirty="0"/>
                  <a:t> 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counts the number of ways to form </a:t>
                </a:r>
                <a:r>
                  <a:rPr lang="en-US" dirty="0" smtClean="0">
                    <a:solidFill>
                      <a:srgbClr val="AD1457"/>
                    </a:solidFill>
                  </a:rPr>
                  <a:t>an unordered collection of 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AD1457"/>
                    </a:solidFill>
                  </a:rPr>
                  <a:t> items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chosen from a collection of 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b="1" i="1" dirty="0"/>
                  <a:t> </a:t>
                </a:r>
                <a:r>
                  <a:rPr lang="en-US" dirty="0"/>
                  <a:t>distinct items.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1642334" y="2410097"/>
            <a:ext cx="8869680" cy="1280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 smtClean="0"/>
          </a:p>
          <a:p>
            <a:r>
              <a:rPr lang="en-US" sz="2000" dirty="0" smtClean="0"/>
              <a:t>Consider </a:t>
            </a:r>
            <a:r>
              <a:rPr lang="en-US" sz="2000" dirty="0"/>
              <a:t>4 people A, B, C, D. Now the different combinations for making a committee of 2 persons from these 4 are;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16" name="Rectangle 15"/>
          <p:cNvSpPr/>
          <p:nvPr/>
        </p:nvSpPr>
        <p:spPr>
          <a:xfrm>
            <a:off x="3624945" y="3307080"/>
            <a:ext cx="73152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AD1457"/>
                </a:solidFill>
              </a:rPr>
              <a:t>A, B</a:t>
            </a:r>
            <a:endParaRPr lang="en-US" sz="2400" dirty="0">
              <a:solidFill>
                <a:srgbClr val="AD1457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450518" y="3307080"/>
            <a:ext cx="73152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AD1457"/>
                </a:solidFill>
              </a:rPr>
              <a:t>A, C</a:t>
            </a:r>
            <a:endParaRPr lang="en-US" sz="2400" dirty="0">
              <a:solidFill>
                <a:srgbClr val="AD1457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276091" y="3307080"/>
            <a:ext cx="73152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AD1457"/>
                </a:solidFill>
              </a:rPr>
              <a:t>A, D</a:t>
            </a:r>
            <a:endParaRPr lang="en-US" sz="2400" dirty="0">
              <a:solidFill>
                <a:srgbClr val="AD1457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752808" y="3307080"/>
            <a:ext cx="73152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AD1457"/>
                </a:solidFill>
              </a:rPr>
              <a:t>B, C</a:t>
            </a:r>
            <a:endParaRPr lang="en-US" sz="2400" dirty="0">
              <a:solidFill>
                <a:srgbClr val="AD1457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27237" y="3307080"/>
            <a:ext cx="73152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AD1457"/>
                </a:solidFill>
              </a:rPr>
              <a:t>B, D</a:t>
            </a:r>
            <a:endParaRPr lang="en-US" sz="2400" dirty="0">
              <a:solidFill>
                <a:srgbClr val="AD1457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101664" y="3307080"/>
            <a:ext cx="73152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AD1457"/>
                </a:solidFill>
              </a:rPr>
              <a:t>C, D</a:t>
            </a:r>
            <a:endParaRPr lang="en-US" sz="2400" dirty="0">
              <a:solidFill>
                <a:srgbClr val="AD145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Pentagon 21"/>
              <p:cNvSpPr/>
              <p:nvPr/>
            </p:nvSpPr>
            <p:spPr>
              <a:xfrm>
                <a:off x="1642334" y="4027327"/>
                <a:ext cx="4389120" cy="822960"/>
              </a:xfrm>
              <a:prstGeom prst="homePlate">
                <a:avLst/>
              </a:pr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800" b="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800" b="0" i="1" smtClean="0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800" b="0" i="1" smtClean="0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r>
                      <a:rPr lang="en-US" sz="2800" b="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800" b="0" i="1" smtClean="0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2800" b="0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r>
                  <a:rPr lang="en-US" sz="2800" dirty="0" smtClean="0">
                    <a:solidFill>
                      <a:srgbClr val="AD1457"/>
                    </a:solidFill>
                  </a:rPr>
                  <a:t> </a:t>
                </a:r>
                <a:endParaRPr lang="en-US" sz="2800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22" name="Pentagon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334" y="4027327"/>
                <a:ext cx="4389120" cy="822960"/>
              </a:xfrm>
              <a:prstGeom prst="homePlat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6031454" y="4029119"/>
                <a:ext cx="4480560" cy="822960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4, 2</m:t>
                        </m:r>
                      </m:e>
                    </m:d>
                    <m:r>
                      <a:rPr lang="en-US" sz="2800" b="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800" b="0" i="1" smtClean="0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sz="2800" b="0" i="1" smtClean="0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800" b="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4!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2!</m:t>
                        </m:r>
                        <m:d>
                          <m:dPr>
                            <m:ctrlPr>
                              <a:rPr lang="en-US" sz="2800" b="0" i="1" smtClean="0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rgbClr val="AD1457"/>
                                </a:solidFill>
                                <a:latin typeface="Cambria Math" panose="02040503050406030204" pitchFamily="18" charset="0"/>
                              </a:rPr>
                              <m:t>4−2</m:t>
                            </m:r>
                          </m:e>
                        </m:d>
                        <m:r>
                          <a:rPr lang="en-US" sz="2800" b="0" i="1" smtClean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sz="2800" b="0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sz="2800" dirty="0" smtClean="0">
                    <a:solidFill>
                      <a:srgbClr val="AD1457"/>
                    </a:solidFill>
                  </a:rPr>
                  <a:t> </a:t>
                </a:r>
                <a:endParaRPr lang="en-US" sz="2800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454" y="4029119"/>
                <a:ext cx="4480560" cy="8229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ular Callout 23"/>
          <p:cNvSpPr/>
          <p:nvPr/>
        </p:nvSpPr>
        <p:spPr>
          <a:xfrm>
            <a:off x="2442755" y="5308253"/>
            <a:ext cx="2508068" cy="365760"/>
          </a:xfrm>
          <a:prstGeom prst="wedgeRectCallout">
            <a:avLst>
              <a:gd name="adj1" fmla="val -23693"/>
              <a:gd name="adj2" fmla="val -172830"/>
            </a:avLst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94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LCS – Dynamic Programming Solution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290361" y="1600200"/>
              <a:ext cx="6095997" cy="48300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7333">
                      <a:extLst>
                        <a:ext uri="{9D8B030D-6E8A-4147-A177-3AD203B41FA5}">
                          <a16:colId xmlns:a16="http://schemas.microsoft.com/office/drawing/2014/main" val="1618390636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3411830501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4022224915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4241537447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2662173369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3483134359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2071331139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3783234188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3392199172"/>
                        </a:ext>
                      </a:extLst>
                    </a:gridCol>
                  </a:tblGrid>
                  <a:tr h="637531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83659342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70153453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18921601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43730524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04034727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7845717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36349307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214060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290361" y="1600200"/>
              <a:ext cx="6095997" cy="48300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77333">
                      <a:extLst>
                        <a:ext uri="{9D8B030D-6E8A-4147-A177-3AD203B41FA5}">
                          <a16:colId xmlns:a16="http://schemas.microsoft.com/office/drawing/2014/main" val="1618390636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3411830501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4022224915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4241537447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2662173369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3483134359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2071331139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3783234188"/>
                        </a:ext>
                      </a:extLst>
                    </a:gridCol>
                    <a:gridCol w="677333">
                      <a:extLst>
                        <a:ext uri="{9D8B030D-6E8A-4147-A177-3AD203B41FA5}">
                          <a16:colId xmlns:a16="http://schemas.microsoft.com/office/drawing/2014/main" val="3392199172"/>
                        </a:ext>
                      </a:extLst>
                    </a:gridCol>
                  </a:tblGrid>
                  <a:tr h="637531"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>
                            <a:solidFill>
                              <a:srgbClr val="0066FF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901" t="-952" r="-703604" b="-6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9107" t="-952" r="-597321" b="-6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1802" t="-952" r="-502703" b="-6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01802" t="-952" r="-402703" b="-6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01802" t="-952" r="-302703" b="-6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96429" t="-952" r="-200000" b="-6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702703" t="-952" r="-101802" b="-67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02703" t="-952" r="-1802" b="-6780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83659342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1" t="-108163" r="-803604" b="-6265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70153453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1" t="-208163" r="-803604" b="-5265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18921601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1" t="-305051" r="-803604" b="-4212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43730524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1" t="-409184" r="-803604" b="-325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04034727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1" t="-509184" r="-803604" b="-2255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7845717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1" t="-603030" r="-803604" b="-1232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36349307"/>
                      </a:ext>
                    </a:extLst>
                  </a:tr>
                  <a:tr h="5989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01" t="-710204" r="-803604" b="-244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2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4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2140608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5" name="Straight Arrow Connector 64"/>
          <p:cNvCxnSpPr/>
          <p:nvPr/>
        </p:nvCxnSpPr>
        <p:spPr>
          <a:xfrm flipH="1" flipV="1">
            <a:off x="3763771" y="2899230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4351041" y="2867575"/>
            <a:ext cx="257978" cy="24211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782235" y="860610"/>
                <a:ext cx="10627530" cy="548640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 &lt; </m:t>
                    </m:r>
                    <m:r>
                      <a:rPr 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&gt;  </m:t>
                    </m:r>
                  </m:oMath>
                </a14:m>
                <a:r>
                  <a:rPr lang="en-US" sz="2400" dirty="0">
                    <a:solidFill>
                      <a:srgbClr val="AD1457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 &lt;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en-US" sz="2400" b="1" dirty="0" smtClean="0">
                    <a:solidFill>
                      <a:srgbClr val="AD1457"/>
                    </a:solidFill>
                  </a:rPr>
                  <a:t> and LCS =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sz="2400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400" b="1" dirty="0" smtClean="0">
                    <a:solidFill>
                      <a:srgbClr val="AD1457"/>
                    </a:solidFill>
                  </a:rPr>
                  <a:t> </a:t>
                </a:r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35" y="860610"/>
                <a:ext cx="10627530" cy="548640"/>
              </a:xfrm>
              <a:prstGeom prst="rect">
                <a:avLst/>
              </a:prstGeom>
              <a:blipFill>
                <a:blip r:embed="rId3"/>
                <a:stretch>
                  <a:fillRect l="-57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/>
          <p:cNvCxnSpPr/>
          <p:nvPr/>
        </p:nvCxnSpPr>
        <p:spPr>
          <a:xfrm flipH="1">
            <a:off x="5038162" y="3153228"/>
            <a:ext cx="3048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 flipV="1">
            <a:off x="5694584" y="2895600"/>
            <a:ext cx="257978" cy="24211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6362590" y="3156858"/>
            <a:ext cx="3048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7095562" y="3156858"/>
            <a:ext cx="3048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 flipV="1">
            <a:off x="7734190" y="2881086"/>
            <a:ext cx="257978" cy="24211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 flipV="1">
            <a:off x="3763771" y="3505200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 flipV="1">
            <a:off x="4427408" y="3505200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 flipV="1">
            <a:off x="5109031" y="3505200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 flipV="1">
            <a:off x="5783431" y="3505200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 flipV="1">
            <a:off x="6375778" y="3478626"/>
            <a:ext cx="257978" cy="24211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7040882" y="3733800"/>
            <a:ext cx="3048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>
            <a:off x="7715255" y="3713843"/>
            <a:ext cx="3048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 flipV="1">
            <a:off x="3763771" y="4094844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 flipV="1">
            <a:off x="4427408" y="4094844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4997649" y="4043818"/>
            <a:ext cx="257978" cy="24211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5663745" y="4362995"/>
            <a:ext cx="3048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 flipV="1">
            <a:off x="6456835" y="4094844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 flipV="1">
            <a:off x="7114909" y="4094844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 flipV="1">
            <a:off x="7804664" y="4094844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H="1" flipV="1">
            <a:off x="3661905" y="4679544"/>
            <a:ext cx="257978" cy="24211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H="1" flipV="1">
            <a:off x="3652182" y="5848928"/>
            <a:ext cx="257978" cy="24211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H="1" flipV="1">
            <a:off x="3755890" y="5296092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 flipH="1" flipV="1">
            <a:off x="4427408" y="4724400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H="1" flipV="1">
            <a:off x="4332432" y="5282389"/>
            <a:ext cx="257978" cy="24211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 flipH="1" flipV="1">
            <a:off x="4427408" y="5917474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 flipH="1" flipV="1">
            <a:off x="5109031" y="5296092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flipH="1" flipV="1">
            <a:off x="5109031" y="5917474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flipH="1" flipV="1">
            <a:off x="5109031" y="4724400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 flipH="1" flipV="1">
            <a:off x="5783431" y="4724400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 flipH="1" flipV="1">
            <a:off x="5700215" y="5269966"/>
            <a:ext cx="257978" cy="24211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 flipH="1" flipV="1">
            <a:off x="5783431" y="5917474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flipH="1" flipV="1">
            <a:off x="6456835" y="4724400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 flipH="1" flipV="1">
            <a:off x="6456835" y="5917474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flipH="1">
            <a:off x="6360887" y="5545478"/>
            <a:ext cx="3048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 flipH="1" flipV="1">
            <a:off x="7114909" y="5296092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H="1" flipV="1">
            <a:off x="7051088" y="5861990"/>
            <a:ext cx="257978" cy="24211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 flipH="1" flipV="1">
            <a:off x="7042711" y="4640354"/>
            <a:ext cx="257978" cy="24211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flipH="1">
            <a:off x="7700557" y="4985658"/>
            <a:ext cx="304800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H="1" flipV="1">
            <a:off x="7702567" y="5256903"/>
            <a:ext cx="257978" cy="24211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 flipH="1" flipV="1">
            <a:off x="7804664" y="5917474"/>
            <a:ext cx="4840" cy="4572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/>
          <p:cNvSpPr/>
          <p:nvPr/>
        </p:nvSpPr>
        <p:spPr>
          <a:xfrm>
            <a:off x="5810617" y="1659707"/>
            <a:ext cx="323849" cy="365760"/>
          </a:xfrm>
          <a:prstGeom prst="roundRect">
            <a:avLst/>
          </a:prstGeom>
          <a:noFill/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le 84"/>
          <p:cNvSpPr/>
          <p:nvPr/>
        </p:nvSpPr>
        <p:spPr>
          <a:xfrm>
            <a:off x="6496417" y="1665204"/>
            <a:ext cx="323849" cy="365760"/>
          </a:xfrm>
          <a:prstGeom prst="roundRect">
            <a:avLst/>
          </a:prstGeom>
          <a:noFill/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/>
          <p:cNvSpPr/>
          <p:nvPr/>
        </p:nvSpPr>
        <p:spPr>
          <a:xfrm>
            <a:off x="7183668" y="1672770"/>
            <a:ext cx="323849" cy="365760"/>
          </a:xfrm>
          <a:prstGeom prst="roundRect">
            <a:avLst/>
          </a:prstGeom>
          <a:noFill/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86"/>
          <p:cNvSpPr/>
          <p:nvPr/>
        </p:nvSpPr>
        <p:spPr>
          <a:xfrm>
            <a:off x="7869743" y="1643880"/>
            <a:ext cx="323849" cy="365760"/>
          </a:xfrm>
          <a:prstGeom prst="roundRect">
            <a:avLst/>
          </a:prstGeom>
          <a:noFill/>
          <a:ln w="28575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7716522" y="5834742"/>
            <a:ext cx="656772" cy="594360"/>
          </a:xfrm>
          <a:prstGeom prst="rect">
            <a:avLst/>
          </a:prstGeom>
          <a:solidFill>
            <a:srgbClr val="00B0F0">
              <a:alpha val="30000"/>
            </a:srgb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7711567" y="5235235"/>
            <a:ext cx="656772" cy="594360"/>
          </a:xfrm>
          <a:prstGeom prst="rect">
            <a:avLst/>
          </a:prstGeom>
          <a:solidFill>
            <a:srgbClr val="00B0F0">
              <a:alpha val="30000"/>
            </a:srgb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7040075" y="4638402"/>
            <a:ext cx="656772" cy="594360"/>
          </a:xfrm>
          <a:prstGeom prst="rect">
            <a:avLst/>
          </a:prstGeom>
          <a:solidFill>
            <a:srgbClr val="00B0F0">
              <a:alpha val="30000"/>
            </a:srgb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6363427" y="4039670"/>
            <a:ext cx="656772" cy="594360"/>
          </a:xfrm>
          <a:prstGeom prst="rect">
            <a:avLst/>
          </a:prstGeom>
          <a:solidFill>
            <a:srgbClr val="00B0F0">
              <a:alpha val="30000"/>
            </a:srgb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6364335" y="3433175"/>
            <a:ext cx="656772" cy="594360"/>
          </a:xfrm>
          <a:prstGeom prst="rect">
            <a:avLst/>
          </a:prstGeom>
          <a:solidFill>
            <a:srgbClr val="00B0F0">
              <a:alpha val="30000"/>
            </a:srgb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5692143" y="2841534"/>
            <a:ext cx="656772" cy="594360"/>
          </a:xfrm>
          <a:prstGeom prst="rect">
            <a:avLst/>
          </a:prstGeom>
          <a:solidFill>
            <a:srgbClr val="00B0F0">
              <a:alpha val="30000"/>
            </a:srgb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5017592" y="2242649"/>
            <a:ext cx="656772" cy="594360"/>
          </a:xfrm>
          <a:prstGeom prst="rect">
            <a:avLst/>
          </a:prstGeom>
          <a:solidFill>
            <a:srgbClr val="00B0F0">
              <a:alpha val="30000"/>
            </a:srgb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95" name="Straight Connector 94"/>
          <p:cNvCxnSpPr/>
          <p:nvPr/>
        </p:nvCxnSpPr>
        <p:spPr>
          <a:xfrm flipH="1" flipV="1">
            <a:off x="8031666" y="2022703"/>
            <a:ext cx="14514" cy="321005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 flipV="1">
            <a:off x="7371717" y="2038530"/>
            <a:ext cx="0" cy="25955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5984317" y="2038530"/>
            <a:ext cx="1286" cy="8046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>
            <a:off x="6672951" y="2030964"/>
            <a:ext cx="1286" cy="14173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404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LCS </a:t>
            </a:r>
            <a:r>
              <a:rPr lang="en-US" dirty="0"/>
              <a:t>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424242"/>
          </a:solidFill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2000" dirty="0">
                <a:solidFill>
                  <a:srgbClr val="A6E22E"/>
                </a:solidFill>
                <a:latin typeface="Consolas" panose="020B0609020204030204" pitchFamily="49" charset="0"/>
              </a:rPr>
              <a:t>LCS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(X, Y)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m :</a:t>
            </a:r>
            <a:r>
              <a:rPr lang="en-IN" sz="20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  <a:r>
              <a:rPr lang="en-IN" sz="2000" dirty="0">
                <a:solidFill>
                  <a:srgbClr val="A6E22E"/>
                </a:solidFill>
                <a:latin typeface="Consolas" panose="020B0609020204030204" pitchFamily="49" charset="0"/>
              </a:rPr>
              <a:t>length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(X)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n :</a:t>
            </a:r>
            <a:r>
              <a:rPr lang="en-IN" sz="20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  <a:r>
              <a:rPr lang="en-IN" sz="2000" dirty="0">
                <a:solidFill>
                  <a:srgbClr val="A6E22E"/>
                </a:solidFill>
                <a:latin typeface="Consolas" panose="020B0609020204030204" pitchFamily="49" charset="0"/>
              </a:rPr>
              <a:t>length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(Y)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2000" dirty="0">
                <a:solidFill>
                  <a:srgbClr val="F92672"/>
                </a:solidFill>
                <a:latin typeface="Consolas" panose="020B0609020204030204" pitchFamily="49" charset="0"/>
              </a:rPr>
              <a:t>for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  <a:r>
              <a:rPr lang="en-IN" sz="2000" dirty="0" err="1">
                <a:solidFill>
                  <a:srgbClr val="F8F8F2"/>
                </a:solidFill>
                <a:latin typeface="Consolas" panose="020B0609020204030204" pitchFamily="49" charset="0"/>
              </a:rPr>
              <a:t>i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  <a:r>
              <a:rPr lang="en-IN" sz="20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  <a:r>
              <a:rPr lang="en-IN" sz="2000" dirty="0">
                <a:solidFill>
                  <a:srgbClr val="AE81FF"/>
                </a:solidFill>
                <a:latin typeface="Consolas" panose="020B0609020204030204" pitchFamily="49" charset="0"/>
              </a:rPr>
              <a:t>1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 to m </a:t>
            </a:r>
            <a:r>
              <a:rPr lang="en-IN" sz="2000" dirty="0">
                <a:solidFill>
                  <a:srgbClr val="F92672"/>
                </a:solidFill>
                <a:latin typeface="Consolas" panose="020B0609020204030204" pitchFamily="49" charset="0"/>
              </a:rPr>
              <a:t>do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  <a:r>
              <a:rPr lang="en-IN" sz="2000" dirty="0" smtClean="0">
                <a:solidFill>
                  <a:srgbClr val="F8F8F2"/>
                </a:solidFill>
                <a:latin typeface="Consolas" panose="020B0609020204030204" pitchFamily="49" charset="0"/>
              </a:rPr>
              <a:t>C[</a:t>
            </a:r>
            <a:r>
              <a:rPr lang="en-IN" sz="2000" dirty="0" err="1" smtClean="0">
                <a:solidFill>
                  <a:srgbClr val="F8F8F2"/>
                </a:solidFill>
                <a:latin typeface="Consolas" panose="020B0609020204030204" pitchFamily="49" charset="0"/>
              </a:rPr>
              <a:t>i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, </a:t>
            </a:r>
            <a:r>
              <a:rPr lang="en-IN" sz="2000" dirty="0">
                <a:solidFill>
                  <a:srgbClr val="AE81FF"/>
                </a:solidFill>
                <a:latin typeface="Consolas" panose="020B0609020204030204" pitchFamily="49" charset="0"/>
              </a:rPr>
              <a:t>0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] :</a:t>
            </a:r>
            <a:r>
              <a:rPr lang="en-IN" sz="20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  <a:r>
              <a:rPr lang="en-IN" sz="2000" dirty="0">
                <a:solidFill>
                  <a:srgbClr val="AE81FF"/>
                </a:solidFill>
                <a:latin typeface="Consolas" panose="020B0609020204030204" pitchFamily="49" charset="0"/>
              </a:rPr>
              <a:t>0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2000" dirty="0">
                <a:solidFill>
                  <a:srgbClr val="F92672"/>
                </a:solidFill>
                <a:latin typeface="Consolas" panose="020B0609020204030204" pitchFamily="49" charset="0"/>
              </a:rPr>
              <a:t>for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 j </a:t>
            </a:r>
            <a:r>
              <a:rPr lang="en-IN" sz="20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  <a:r>
              <a:rPr lang="en-IN" sz="2000" dirty="0">
                <a:solidFill>
                  <a:srgbClr val="AE81FF"/>
                </a:solidFill>
                <a:latin typeface="Consolas" panose="020B0609020204030204" pitchFamily="49" charset="0"/>
              </a:rPr>
              <a:t>1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 to n </a:t>
            </a:r>
            <a:r>
              <a:rPr lang="en-IN" sz="2000" dirty="0">
                <a:solidFill>
                  <a:srgbClr val="F92672"/>
                </a:solidFill>
                <a:latin typeface="Consolas" panose="020B0609020204030204" pitchFamily="49" charset="0"/>
              </a:rPr>
              <a:t>do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  <a:r>
              <a:rPr lang="en-IN" sz="2000" dirty="0" smtClean="0">
                <a:solidFill>
                  <a:srgbClr val="F8F8F2"/>
                </a:solidFill>
                <a:latin typeface="Consolas" panose="020B0609020204030204" pitchFamily="49" charset="0"/>
              </a:rPr>
              <a:t>C[</a:t>
            </a:r>
            <a:r>
              <a:rPr lang="en-IN" sz="2000" dirty="0" smtClean="0">
                <a:solidFill>
                  <a:srgbClr val="AE81FF"/>
                </a:solidFill>
                <a:latin typeface="Consolas" panose="020B0609020204030204" pitchFamily="49" charset="0"/>
              </a:rPr>
              <a:t>0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, j] :</a:t>
            </a:r>
            <a:r>
              <a:rPr lang="en-IN" sz="20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  <a:r>
              <a:rPr lang="en-IN" sz="2000" dirty="0">
                <a:solidFill>
                  <a:srgbClr val="AE81FF"/>
                </a:solidFill>
                <a:latin typeface="Consolas" panose="020B0609020204030204" pitchFamily="49" charset="0"/>
              </a:rPr>
              <a:t>0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2000" dirty="0">
                <a:solidFill>
                  <a:srgbClr val="F92672"/>
                </a:solidFill>
                <a:latin typeface="Consolas" panose="020B0609020204030204" pitchFamily="49" charset="0"/>
              </a:rPr>
              <a:t>for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  <a:r>
              <a:rPr lang="en-IN" sz="2000" dirty="0" err="1">
                <a:solidFill>
                  <a:srgbClr val="F8F8F2"/>
                </a:solidFill>
                <a:latin typeface="Consolas" panose="020B0609020204030204" pitchFamily="49" charset="0"/>
              </a:rPr>
              <a:t>i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  <a:r>
              <a:rPr lang="en-IN" sz="20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  <a:r>
              <a:rPr lang="en-IN" sz="2000" dirty="0">
                <a:solidFill>
                  <a:srgbClr val="AE81FF"/>
                </a:solidFill>
                <a:latin typeface="Consolas" panose="020B0609020204030204" pitchFamily="49" charset="0"/>
              </a:rPr>
              <a:t>1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 to m </a:t>
            </a:r>
            <a:r>
              <a:rPr lang="en-IN" sz="2000" dirty="0">
                <a:solidFill>
                  <a:srgbClr val="F92672"/>
                </a:solidFill>
                <a:latin typeface="Consolas" panose="020B0609020204030204" pitchFamily="49" charset="0"/>
              </a:rPr>
              <a:t>do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   </a:t>
            </a:r>
            <a:r>
              <a:rPr lang="en-IN" sz="2000" dirty="0">
                <a:solidFill>
                  <a:srgbClr val="F92672"/>
                </a:solidFill>
                <a:latin typeface="Consolas" panose="020B0609020204030204" pitchFamily="49" charset="0"/>
              </a:rPr>
              <a:t>for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 j </a:t>
            </a:r>
            <a:r>
              <a:rPr lang="en-IN" sz="20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  <a:r>
              <a:rPr lang="en-IN" sz="2000" dirty="0">
                <a:solidFill>
                  <a:srgbClr val="AE81FF"/>
                </a:solidFill>
                <a:latin typeface="Consolas" panose="020B0609020204030204" pitchFamily="49" charset="0"/>
              </a:rPr>
              <a:t>1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 to n </a:t>
            </a:r>
            <a:r>
              <a:rPr lang="en-IN" sz="2000" dirty="0">
                <a:solidFill>
                  <a:srgbClr val="F92672"/>
                </a:solidFill>
                <a:latin typeface="Consolas" panose="020B0609020204030204" pitchFamily="49" charset="0"/>
              </a:rPr>
              <a:t>do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      </a:t>
            </a:r>
            <a:r>
              <a:rPr lang="en-IN" sz="2000" dirty="0">
                <a:solidFill>
                  <a:srgbClr val="F92672"/>
                </a:solidFill>
                <a:latin typeface="Consolas" panose="020B0609020204030204" pitchFamily="49" charset="0"/>
              </a:rPr>
              <a:t>if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 x</a:t>
            </a:r>
            <a:r>
              <a:rPr lang="en-IN" sz="2000" baseline="-25000" dirty="0">
                <a:solidFill>
                  <a:srgbClr val="F8F8F2"/>
                </a:solidFill>
                <a:latin typeface="Consolas" panose="020B0609020204030204" pitchFamily="49" charset="0"/>
              </a:rPr>
              <a:t>i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  <a:r>
              <a:rPr lang="en-IN" sz="20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  <a:r>
              <a:rPr lang="en-IN" sz="2000" dirty="0" err="1">
                <a:solidFill>
                  <a:srgbClr val="F8F8F2"/>
                </a:solidFill>
                <a:latin typeface="Consolas" panose="020B0609020204030204" pitchFamily="49" charset="0"/>
              </a:rPr>
              <a:t>y</a:t>
            </a:r>
            <a:r>
              <a:rPr lang="en-IN" sz="2000" baseline="-25000" dirty="0" err="1">
                <a:solidFill>
                  <a:srgbClr val="F8F8F2"/>
                </a:solidFill>
                <a:latin typeface="Consolas" panose="020B0609020204030204" pitchFamily="49" charset="0"/>
              </a:rPr>
              <a:t>j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         C[</a:t>
            </a:r>
            <a:r>
              <a:rPr lang="en-IN" sz="2000" dirty="0" err="1">
                <a:solidFill>
                  <a:srgbClr val="F8F8F2"/>
                </a:solidFill>
                <a:latin typeface="Consolas" panose="020B0609020204030204" pitchFamily="49" charset="0"/>
              </a:rPr>
              <a:t>i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, j] :</a:t>
            </a:r>
            <a:r>
              <a:rPr lang="en-IN" sz="20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 C[</a:t>
            </a:r>
            <a:r>
              <a:rPr lang="en-IN" sz="2000" dirty="0" err="1">
                <a:solidFill>
                  <a:srgbClr val="F8F8F2"/>
                </a:solidFill>
                <a:latin typeface="Consolas" panose="020B0609020204030204" pitchFamily="49" charset="0"/>
              </a:rPr>
              <a:t>i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  <a:r>
              <a:rPr lang="en-IN" sz="2000" dirty="0">
                <a:solidFill>
                  <a:srgbClr val="F92672"/>
                </a:solidFill>
                <a:latin typeface="Consolas" panose="020B0609020204030204" pitchFamily="49" charset="0"/>
              </a:rPr>
              <a:t>-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  <a:r>
              <a:rPr lang="en-IN" sz="2000" dirty="0">
                <a:solidFill>
                  <a:srgbClr val="AE81FF"/>
                </a:solidFill>
                <a:latin typeface="Consolas" panose="020B0609020204030204" pitchFamily="49" charset="0"/>
              </a:rPr>
              <a:t>1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, j </a:t>
            </a:r>
            <a:r>
              <a:rPr lang="en-IN" sz="2000" dirty="0">
                <a:solidFill>
                  <a:srgbClr val="F92672"/>
                </a:solidFill>
                <a:latin typeface="Consolas" panose="020B0609020204030204" pitchFamily="49" charset="0"/>
              </a:rPr>
              <a:t>-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  <a:r>
              <a:rPr lang="en-IN" sz="2000" dirty="0">
                <a:solidFill>
                  <a:srgbClr val="AE81FF"/>
                </a:solidFill>
                <a:latin typeface="Consolas" panose="020B0609020204030204" pitchFamily="49" charset="0"/>
              </a:rPr>
              <a:t>1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] </a:t>
            </a:r>
            <a:r>
              <a:rPr lang="en-IN" sz="2000" dirty="0">
                <a:solidFill>
                  <a:srgbClr val="F92672"/>
                </a:solidFill>
                <a:latin typeface="Consolas" panose="020B0609020204030204" pitchFamily="49" charset="0"/>
              </a:rPr>
              <a:t>+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  <a:r>
              <a:rPr lang="en-IN" sz="2000" dirty="0">
                <a:solidFill>
                  <a:srgbClr val="AE81FF"/>
                </a:solidFill>
                <a:latin typeface="Consolas" panose="020B0609020204030204" pitchFamily="49" charset="0"/>
              </a:rPr>
              <a:t>1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         B[</a:t>
            </a:r>
            <a:r>
              <a:rPr lang="en-IN" sz="2000" dirty="0" err="1">
                <a:solidFill>
                  <a:srgbClr val="F8F8F2"/>
                </a:solidFill>
                <a:latin typeface="Consolas" panose="020B0609020204030204" pitchFamily="49" charset="0"/>
              </a:rPr>
              <a:t>i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, j] :</a:t>
            </a:r>
            <a:r>
              <a:rPr lang="en-IN" sz="20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  <a:r>
              <a:rPr lang="en-IN" sz="2000" dirty="0" smtClean="0">
                <a:solidFill>
                  <a:srgbClr val="F8F8F2"/>
                </a:solidFill>
                <a:latin typeface="Consolas" panose="020B0609020204030204" pitchFamily="49" charset="0"/>
              </a:rPr>
              <a:t>‘</a:t>
            </a:r>
            <a:r>
              <a:rPr lang="en-IN" dirty="0">
                <a:solidFill>
                  <a:schemeClr val="bg1"/>
                </a:solidFill>
              </a:rPr>
              <a:t>↖</a:t>
            </a:r>
            <a:r>
              <a:rPr lang="en-IN" sz="2000" dirty="0" smtClean="0">
                <a:solidFill>
                  <a:srgbClr val="F8F8F2"/>
                </a:solidFill>
                <a:latin typeface="Consolas" panose="020B0609020204030204" pitchFamily="49" charset="0"/>
              </a:rPr>
              <a:t>’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      </a:t>
            </a:r>
            <a:r>
              <a:rPr lang="en-IN" sz="2000" dirty="0">
                <a:solidFill>
                  <a:srgbClr val="F92672"/>
                </a:solidFill>
                <a:latin typeface="Consolas" panose="020B0609020204030204" pitchFamily="49" charset="0"/>
              </a:rPr>
              <a:t>else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         </a:t>
            </a:r>
            <a:r>
              <a:rPr lang="en-IN" sz="2000" dirty="0">
                <a:solidFill>
                  <a:srgbClr val="F92672"/>
                </a:solidFill>
                <a:latin typeface="Consolas" panose="020B0609020204030204" pitchFamily="49" charset="0"/>
              </a:rPr>
              <a:t>if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 C[</a:t>
            </a:r>
            <a:r>
              <a:rPr lang="en-IN" sz="2000" dirty="0" err="1">
                <a:solidFill>
                  <a:srgbClr val="F8F8F2"/>
                </a:solidFill>
                <a:latin typeface="Consolas" panose="020B0609020204030204" pitchFamily="49" charset="0"/>
              </a:rPr>
              <a:t>i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  <a:r>
              <a:rPr lang="en-IN" sz="2000" dirty="0">
                <a:solidFill>
                  <a:srgbClr val="F92672"/>
                </a:solidFill>
                <a:latin typeface="Consolas" panose="020B0609020204030204" pitchFamily="49" charset="0"/>
              </a:rPr>
              <a:t>-</a:t>
            </a:r>
            <a:r>
              <a:rPr lang="en-IN" sz="2000" dirty="0">
                <a:solidFill>
                  <a:srgbClr val="AE81FF"/>
                </a:solidFill>
                <a:latin typeface="Consolas" panose="020B0609020204030204" pitchFamily="49" charset="0"/>
              </a:rPr>
              <a:t>1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, j] ≥ C[</a:t>
            </a:r>
            <a:r>
              <a:rPr lang="en-IN" sz="2000" dirty="0" err="1">
                <a:solidFill>
                  <a:srgbClr val="F8F8F2"/>
                </a:solidFill>
                <a:latin typeface="Consolas" panose="020B0609020204030204" pitchFamily="49" charset="0"/>
              </a:rPr>
              <a:t>i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, j </a:t>
            </a:r>
            <a:r>
              <a:rPr lang="en-IN" sz="2000" dirty="0">
                <a:solidFill>
                  <a:srgbClr val="F92672"/>
                </a:solidFill>
                <a:latin typeface="Consolas" panose="020B0609020204030204" pitchFamily="49" charset="0"/>
              </a:rPr>
              <a:t>-</a:t>
            </a:r>
            <a:r>
              <a:rPr lang="en-IN" sz="2000" dirty="0">
                <a:solidFill>
                  <a:srgbClr val="AE81FF"/>
                </a:solidFill>
                <a:latin typeface="Consolas" panose="020B0609020204030204" pitchFamily="49" charset="0"/>
              </a:rPr>
              <a:t>1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]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            C[</a:t>
            </a:r>
            <a:r>
              <a:rPr lang="en-IN" sz="2000" dirty="0" err="1">
                <a:solidFill>
                  <a:srgbClr val="F8F8F2"/>
                </a:solidFill>
                <a:latin typeface="Consolas" panose="020B0609020204030204" pitchFamily="49" charset="0"/>
              </a:rPr>
              <a:t>i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, j] :</a:t>
            </a:r>
            <a:r>
              <a:rPr lang="en-IN" sz="20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 C[</a:t>
            </a:r>
            <a:r>
              <a:rPr lang="en-IN" sz="2000" dirty="0" err="1">
                <a:solidFill>
                  <a:srgbClr val="F8F8F2"/>
                </a:solidFill>
                <a:latin typeface="Consolas" panose="020B0609020204030204" pitchFamily="49" charset="0"/>
              </a:rPr>
              <a:t>i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  <a:r>
              <a:rPr lang="en-IN" sz="2000" dirty="0">
                <a:solidFill>
                  <a:srgbClr val="F92672"/>
                </a:solidFill>
                <a:latin typeface="Consolas" panose="020B0609020204030204" pitchFamily="49" charset="0"/>
              </a:rPr>
              <a:t>-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  <a:r>
              <a:rPr lang="en-IN" sz="2000" dirty="0">
                <a:solidFill>
                  <a:srgbClr val="AE81FF"/>
                </a:solidFill>
                <a:latin typeface="Consolas" panose="020B0609020204030204" pitchFamily="49" charset="0"/>
              </a:rPr>
              <a:t>1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, j</a:t>
            </a:r>
            <a:r>
              <a:rPr lang="en-IN" sz="2000" dirty="0" smtClean="0">
                <a:solidFill>
                  <a:srgbClr val="F8F8F2"/>
                </a:solidFill>
                <a:latin typeface="Consolas" panose="020B0609020204030204" pitchFamily="49" charset="0"/>
              </a:rPr>
              <a:t>] 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            B[</a:t>
            </a:r>
            <a:r>
              <a:rPr lang="en-IN" sz="2000" dirty="0" err="1">
                <a:solidFill>
                  <a:srgbClr val="F8F8F2"/>
                </a:solidFill>
                <a:latin typeface="Consolas" panose="020B0609020204030204" pitchFamily="49" charset="0"/>
              </a:rPr>
              <a:t>i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, j] :</a:t>
            </a:r>
            <a:r>
              <a:rPr lang="en-IN" sz="20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  <a:r>
              <a:rPr lang="en-IN" sz="2000" dirty="0" smtClean="0">
                <a:solidFill>
                  <a:srgbClr val="F8F8F2"/>
                </a:solidFill>
                <a:latin typeface="Consolas" panose="020B0609020204030204" pitchFamily="49" charset="0"/>
              </a:rPr>
              <a:t>‘</a:t>
            </a:r>
            <a:r>
              <a:rPr lang="en-IN" dirty="0">
                <a:solidFill>
                  <a:schemeClr val="bg1"/>
                </a:solidFill>
              </a:rPr>
              <a:t>↑</a:t>
            </a:r>
            <a:r>
              <a:rPr lang="en-IN" sz="2000" dirty="0" smtClean="0">
                <a:solidFill>
                  <a:srgbClr val="F8F8F2"/>
                </a:solidFill>
                <a:latin typeface="Consolas" panose="020B0609020204030204" pitchFamily="49" charset="0"/>
              </a:rPr>
              <a:t>’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         </a:t>
            </a:r>
            <a:r>
              <a:rPr lang="en-IN" sz="2000" dirty="0">
                <a:solidFill>
                  <a:srgbClr val="F92672"/>
                </a:solidFill>
                <a:latin typeface="Consolas" panose="020B0609020204030204" pitchFamily="49" charset="0"/>
              </a:rPr>
              <a:t>else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         C[</a:t>
            </a:r>
            <a:r>
              <a:rPr lang="en-IN" sz="2000" dirty="0" err="1">
                <a:solidFill>
                  <a:srgbClr val="F8F8F2"/>
                </a:solidFill>
                <a:latin typeface="Consolas" panose="020B0609020204030204" pitchFamily="49" charset="0"/>
              </a:rPr>
              <a:t>i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, j] :</a:t>
            </a:r>
            <a:r>
              <a:rPr lang="en-IN" sz="20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 C[</a:t>
            </a:r>
            <a:r>
              <a:rPr lang="en-IN" sz="2000" dirty="0" err="1">
                <a:solidFill>
                  <a:srgbClr val="F8F8F2"/>
                </a:solidFill>
                <a:latin typeface="Consolas" panose="020B0609020204030204" pitchFamily="49" charset="0"/>
              </a:rPr>
              <a:t>i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, j </a:t>
            </a:r>
            <a:r>
              <a:rPr lang="en-IN" sz="2000" dirty="0">
                <a:solidFill>
                  <a:srgbClr val="F92672"/>
                </a:solidFill>
                <a:latin typeface="Consolas" panose="020B0609020204030204" pitchFamily="49" charset="0"/>
              </a:rPr>
              <a:t>-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  <a:r>
              <a:rPr lang="en-IN" sz="2000" dirty="0">
                <a:solidFill>
                  <a:srgbClr val="AE81FF"/>
                </a:solidFill>
                <a:latin typeface="Consolas" panose="020B0609020204030204" pitchFamily="49" charset="0"/>
              </a:rPr>
              <a:t>1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         B[</a:t>
            </a:r>
            <a:r>
              <a:rPr lang="en-IN" sz="2000" dirty="0" err="1">
                <a:solidFill>
                  <a:srgbClr val="F8F8F2"/>
                </a:solidFill>
                <a:latin typeface="Consolas" panose="020B0609020204030204" pitchFamily="49" charset="0"/>
              </a:rPr>
              <a:t>i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, j] :</a:t>
            </a:r>
            <a:r>
              <a:rPr lang="en-IN" sz="2000" dirty="0">
                <a:solidFill>
                  <a:srgbClr val="F92672"/>
                </a:solidFill>
                <a:latin typeface="Consolas" panose="020B0609020204030204" pitchFamily="49" charset="0"/>
              </a:rPr>
              <a:t>=</a:t>
            </a:r>
            <a:r>
              <a:rPr lang="en-IN" sz="2000" dirty="0">
                <a:solidFill>
                  <a:srgbClr val="F8F8F2"/>
                </a:solidFill>
                <a:latin typeface="Consolas" panose="020B0609020204030204" pitchFamily="49" charset="0"/>
              </a:rPr>
              <a:t> </a:t>
            </a:r>
            <a:r>
              <a:rPr lang="en-IN" sz="2000" dirty="0" smtClean="0">
                <a:solidFill>
                  <a:srgbClr val="F8F8F2"/>
                </a:solidFill>
                <a:latin typeface="Consolas" panose="020B0609020204030204" pitchFamily="49" charset="0"/>
              </a:rPr>
              <a:t>‘</a:t>
            </a:r>
            <a:r>
              <a:rPr lang="en-IN" b="1" dirty="0">
                <a:solidFill>
                  <a:schemeClr val="bg1"/>
                </a:solidFill>
              </a:rPr>
              <a:t>←</a:t>
            </a:r>
            <a:r>
              <a:rPr lang="en-IN" sz="2000" dirty="0" smtClean="0">
                <a:solidFill>
                  <a:srgbClr val="F8F8F2"/>
                </a:solidFill>
                <a:latin typeface="Consolas" panose="020B0609020204030204" pitchFamily="49" charset="0"/>
              </a:rPr>
              <a:t>’</a:t>
            </a:r>
            <a:endParaRPr lang="en-IN" sz="36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26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LCS – Dynamic Programming Solution </a:t>
            </a:r>
          </a:p>
        </p:txBody>
      </p:sp>
      <p:pic>
        <p:nvPicPr>
          <p:cNvPr id="2050" name="Picture 2" descr="Longest Common Subsequence initialise tab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045" y="1035956"/>
            <a:ext cx="5250898" cy="483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ongest Common Subsequence fill all the valu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707" y="858949"/>
            <a:ext cx="5635575" cy="518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ongest Common Subsequence create a path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048"/>
          <a:stretch/>
        </p:blipFill>
        <p:spPr bwMode="auto">
          <a:xfrm>
            <a:off x="2923600" y="471714"/>
            <a:ext cx="6233848" cy="588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786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73223" y="394468"/>
            <a:ext cx="11171855" cy="8999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0" tIns="0" rIns="0" bIns="68241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effectLst/>
                <a:latin typeface="+mj-lt"/>
              </a:rPr>
              <a:t>Practice-1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effectLst/>
                <a:latin typeface="+mj-lt"/>
              </a:rPr>
              <a:t>S1 = {B, C, D, A, A, C, D}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effectLst/>
                <a:latin typeface="+mj-lt"/>
              </a:rPr>
              <a:t>S2 = {A, C, D, B, A, C} </a:t>
            </a:r>
          </a:p>
        </p:txBody>
      </p:sp>
      <p:sp>
        <p:nvSpPr>
          <p:cNvPr id="3" name="Rectangle 2"/>
          <p:cNvSpPr/>
          <p:nvPr/>
        </p:nvSpPr>
        <p:spPr>
          <a:xfrm>
            <a:off x="292358" y="1421754"/>
            <a:ext cx="115699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Practice-2</a:t>
            </a:r>
          </a:p>
          <a:p>
            <a:r>
              <a:rPr lang="en-US" dirty="0" smtClean="0"/>
              <a:t>Find </a:t>
            </a:r>
            <a:r>
              <a:rPr lang="en-US" dirty="0"/>
              <a:t>out LCS of A={K,A,N,D,L,A,P} and B = {A,N,D,L}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704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00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Binomial Coefficient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definition of binomial coefficient is given as: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124200" y="1480458"/>
                <a:ext cx="5943600" cy="17571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1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den>
                          </m:f>
                        </m:e>
                      </m:d>
                      <m:r>
                        <a:rPr lang="en-US" sz="2400" b="1" i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1" i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2400" b="1" i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𝒊𝒇</m:t>
                              </m:r>
                              <m:r>
                                <a:rPr lang="en-US" sz="2400" b="1" i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400" b="1" i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400" b="1" i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𝒐𝒓</m:t>
                              </m:r>
                              <m:r>
                                <a:rPr lang="en-US" sz="2400" b="1" i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400" b="1" i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e>
                              <m:r>
                                <a:rPr lang="en-US" sz="2400" b="1" i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  <m:r>
                                        <a:rPr lang="en-US" sz="2400" b="1" i="0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0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  <m:r>
                                        <a:rPr lang="en-US" sz="2400" b="1" i="0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0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400" b="1" i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  <m:r>
                                        <a:rPr lang="en-US" sz="2400" b="1" i="0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1" i="0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400" b="1" i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𝒊𝒇</m:t>
                              </m:r>
                              <m:r>
                                <a:rPr lang="en-US" sz="2400" b="1" i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400" b="1" i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sz="2400" b="1" i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e>
                              <m:r>
                                <a:rPr lang="en-US" sz="2400" b="1" i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2400" b="1" i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400" b="1" i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𝑶𝒕𝒉𝒆𝒓𝒘𝒊𝒔𝒆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1480458"/>
                <a:ext cx="5943600" cy="17571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/>
          <p:cNvSpPr txBox="1">
            <a:spLocks/>
          </p:cNvSpPr>
          <p:nvPr/>
        </p:nvSpPr>
        <p:spPr>
          <a:xfrm>
            <a:off x="2628900" y="3996893"/>
            <a:ext cx="7040880" cy="150310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vert="horz" wrap="square" lIns="91440" tIns="45720" rIns="91440" bIns="45720" rtlCol="0">
            <a:spAutoFit/>
          </a:bodyPr>
          <a:lstStyle>
            <a:lvl1pPr marL="342900" indent="-3429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pt-BR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function C(n, k)</a:t>
            </a:r>
          </a:p>
          <a:p>
            <a:pPr marL="0" indent="0">
              <a:buNone/>
            </a:pPr>
            <a:r>
              <a:rPr lang="pt-BR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if k=0 or </a:t>
            </a:r>
            <a:r>
              <a:rPr lang="en-US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k=n then </a:t>
            </a:r>
            <a:r>
              <a:rPr lang="en-US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return </a:t>
            </a:r>
            <a:r>
              <a:rPr lang="en-US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1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b="1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else return C(n-1, k-1) + C(n-1, k)</a:t>
            </a:r>
            <a:endParaRPr lang="pt-BR" b="1" dirty="0" smtClean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66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4260</TotalTime>
  <Words>5046</Words>
  <Application>Microsoft Office PowerPoint</Application>
  <PresentationFormat>Widescreen</PresentationFormat>
  <Paragraphs>1950</Paragraphs>
  <Slides>84</Slides>
  <Notes>0</Notes>
  <HiddenSlides>4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102" baseType="lpstr">
      <vt:lpstr>Calibri</vt:lpstr>
      <vt:lpstr>Open Sans Semibold</vt:lpstr>
      <vt:lpstr>Consolas</vt:lpstr>
      <vt:lpstr>Open Sans</vt:lpstr>
      <vt:lpstr>Roboto Condensed</vt:lpstr>
      <vt:lpstr>Wingdings 3</vt:lpstr>
      <vt:lpstr>AR BLANCA</vt:lpstr>
      <vt:lpstr>Segoe UI Black</vt:lpstr>
      <vt:lpstr>Wingdings</vt:lpstr>
      <vt:lpstr>Roboto Condensed Light</vt:lpstr>
      <vt:lpstr>Courier New</vt:lpstr>
      <vt:lpstr>Times New Roman</vt:lpstr>
      <vt:lpstr>Cambria Math</vt:lpstr>
      <vt:lpstr>Shruti</vt:lpstr>
      <vt:lpstr>Wingdings 2</vt:lpstr>
      <vt:lpstr>Arial</vt:lpstr>
      <vt:lpstr>Office Theme</vt:lpstr>
      <vt:lpstr>Equation</vt:lpstr>
      <vt:lpstr>Unit-4 Dynamic Programming</vt:lpstr>
      <vt:lpstr>PowerPoint Presentation</vt:lpstr>
      <vt:lpstr>Introduction</vt:lpstr>
      <vt:lpstr>PowerPoint Presentation</vt:lpstr>
      <vt:lpstr>PowerPoint Presentation</vt:lpstr>
      <vt:lpstr>The Principle of Optimality</vt:lpstr>
      <vt:lpstr>Binomial Coefficient </vt:lpstr>
      <vt:lpstr>Introduction </vt:lpstr>
      <vt:lpstr>Binomial Coefficient  </vt:lpstr>
      <vt:lpstr>Binomial Coefficient </vt:lpstr>
      <vt:lpstr>Generalized Solution using Dynamic Programming</vt:lpstr>
      <vt:lpstr>Make a Change Problem</vt:lpstr>
      <vt:lpstr> Make Change Problem – Dynamic Programming Solution</vt:lpstr>
      <vt:lpstr>Make Change Problem – Dynamic Programming Solution</vt:lpstr>
      <vt:lpstr>Make Change Problem – Dynamic Programming Solution</vt:lpstr>
      <vt:lpstr>Make Change Problem – Dynamic Programming Solution</vt:lpstr>
      <vt:lpstr>0/1 Knapsack Problem</vt:lpstr>
      <vt:lpstr>0/1 Knapsack Problem - Dynamic Programming Solution</vt:lpstr>
      <vt:lpstr>0/1 Knapsack Problem - Dynamic Programming Solution</vt:lpstr>
      <vt:lpstr>0/1 Knapsack Problem - Dynamic Programming Solution</vt:lpstr>
      <vt:lpstr>0/1 Knapsack Problem - Dynamic Programming Solution</vt:lpstr>
      <vt:lpstr>0/1 Knapsack Problem - Dynamic Programming Solution</vt:lpstr>
      <vt:lpstr>0/1 Knapsack Problem - Dynamic Programming Example</vt:lpstr>
      <vt:lpstr>0/1 Knapsack Problem - Dynamic Programming Example</vt:lpstr>
      <vt:lpstr>0/1 Knapsack Problem - Dynamic Programming Example</vt:lpstr>
      <vt:lpstr>All Pair Shortest Path – Floyd’s Algorithm </vt:lpstr>
      <vt:lpstr>Introduction </vt:lpstr>
      <vt:lpstr>Floyd Algorithm - Example</vt:lpstr>
      <vt:lpstr>Floyd Algorithm - Example</vt:lpstr>
      <vt:lpstr>Floyd Algorithm - Example</vt:lpstr>
      <vt:lpstr>Floyd Algorithm - Example</vt:lpstr>
      <vt:lpstr>Floyd Algorithm - Example</vt:lpstr>
      <vt:lpstr>Floyd Algorithm - Example</vt:lpstr>
      <vt:lpstr>Floyd Algorithm - Example</vt:lpstr>
      <vt:lpstr>Floyd Algorithm - Example</vt:lpstr>
      <vt:lpstr>Floyd Algorithm - Example</vt:lpstr>
      <vt:lpstr>Floyd’s Algorithm</vt:lpstr>
      <vt:lpstr>Floyd Algorithm - Example</vt:lpstr>
      <vt:lpstr>Assembly Line Scheduling</vt:lpstr>
      <vt:lpstr>Introduction </vt:lpstr>
      <vt:lpstr>Introduction </vt:lpstr>
      <vt:lpstr>Introduction </vt:lpstr>
      <vt:lpstr>Assembly Line Scheduling - Example</vt:lpstr>
      <vt:lpstr>Optimal Substructure</vt:lpstr>
      <vt:lpstr>Assembly Line Scheduling – Dynamic Programming Solution</vt:lpstr>
      <vt:lpstr>Assembly Line Scheduling – Dynamic Programming Solution</vt:lpstr>
      <vt:lpstr>Assembly Line Scheduling – Dynamic Programming Solution</vt:lpstr>
      <vt:lpstr>Assembly Line Scheduling – Dynamic Programming Solution</vt:lpstr>
      <vt:lpstr>Assembly Line Scheduling – Dynamic Programming Solution</vt:lpstr>
      <vt:lpstr>Example</vt:lpstr>
      <vt:lpstr>Example</vt:lpstr>
      <vt:lpstr>Chain Matrix Multiplication </vt:lpstr>
      <vt:lpstr>Introduction </vt:lpstr>
      <vt:lpstr>Matrix Chain Multiplication</vt:lpstr>
      <vt:lpstr>Matrix Chain Multiplication</vt:lpstr>
      <vt:lpstr>Matrix Chain Multiplication using Dynamic Programming</vt:lpstr>
      <vt:lpstr>Matrix Chain Multiplication using Dynamic Programming</vt:lpstr>
      <vt:lpstr>Matrix Chain Multiplication using Dynamic Programming</vt:lpstr>
      <vt:lpstr>Matrix Chain Multiplication using Dynamic Programming</vt:lpstr>
      <vt:lpstr>Matrix Chain Multiplication using Dynamic Programming</vt:lpstr>
      <vt:lpstr>Matrix Chain Multiplication using Dynamic Programming</vt:lpstr>
      <vt:lpstr>Matrix Chain Multiplication using Dynamic Programming</vt:lpstr>
      <vt:lpstr>Matrix Chain Multiplication using Dynamic Programming</vt:lpstr>
      <vt:lpstr>Optimal Parenthesis</vt:lpstr>
      <vt:lpstr>Matrix Chain Multiplication using Dynamic Programming</vt:lpstr>
      <vt:lpstr>Matrix Chain Multiplication using Dynamic Programming</vt:lpstr>
      <vt:lpstr>Matrix Chain Multiplication using Dynamic Programming</vt:lpstr>
      <vt:lpstr>Matrix Chain Multiplication using Dynamic Programming</vt:lpstr>
      <vt:lpstr>Matrix Chain Multiplication using Dynamic Programming</vt:lpstr>
      <vt:lpstr>Matrix Chain Multiplication using Dynamic Programming</vt:lpstr>
      <vt:lpstr>Matrix Chain Multiplication using Dynamic Programming</vt:lpstr>
      <vt:lpstr>Matrix Chain Multiplication using Dynamic Programming</vt:lpstr>
      <vt:lpstr>Matrix Chain Multiplication using Dynamic Programming</vt:lpstr>
      <vt:lpstr>Longest Common Subsequence</vt:lpstr>
      <vt:lpstr>Introduction </vt:lpstr>
      <vt:lpstr>LCS – Optimal Sub-structure</vt:lpstr>
      <vt:lpstr>LCS – Dynamic Programming Solution </vt:lpstr>
      <vt:lpstr>LCS – Dynamic Programming Solution </vt:lpstr>
      <vt:lpstr>LCS – Dynamic Programming Solution </vt:lpstr>
      <vt:lpstr>LCS – Dynamic Programming Solution </vt:lpstr>
      <vt:lpstr>LCS Algorithm</vt:lpstr>
      <vt:lpstr>LCS – Dynamic Programming Solution 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Rupesh</cp:lastModifiedBy>
  <cp:revision>547</cp:revision>
  <dcterms:created xsi:type="dcterms:W3CDTF">2020-05-01T05:09:15Z</dcterms:created>
  <dcterms:modified xsi:type="dcterms:W3CDTF">2023-02-14T04:40:27Z</dcterms:modified>
</cp:coreProperties>
</file>